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handoutMasterIdLst>
    <p:handoutMasterId r:id="rId78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324" r:id="rId29"/>
    <p:sldId id="325" r:id="rId30"/>
    <p:sldId id="333" r:id="rId31"/>
    <p:sldId id="284" r:id="rId32"/>
    <p:sldId id="285" r:id="rId33"/>
    <p:sldId id="326" r:id="rId34"/>
    <p:sldId id="331" r:id="rId35"/>
    <p:sldId id="332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28" r:id="rId54"/>
    <p:sldId id="329" r:id="rId55"/>
    <p:sldId id="330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22" r:id="rId70"/>
    <p:sldId id="316" r:id="rId71"/>
    <p:sldId id="317" r:id="rId72"/>
    <p:sldId id="318" r:id="rId73"/>
    <p:sldId id="319" r:id="rId74"/>
    <p:sldId id="320" r:id="rId75"/>
    <p:sldId id="321" r:id="rId76"/>
    <p:sldId id="323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2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462264150943408"/>
          <c:y val="0.11068702290076335"/>
          <c:w val="0.74528301886792447"/>
          <c:h val="0.5305343511450377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y</c:v>
                </c:pt>
              </c:strCache>
            </c:strRef>
          </c:tx>
          <c:spPr>
            <a:ln w="38101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Sheet1!$A$8:$A$32</c:f>
              <c:numCache>
                <c:formatCode>General</c:formatCode>
                <c:ptCount val="25"/>
                <c:pt idx="0">
                  <c:v>-1.0271385421279735</c:v>
                </c:pt>
                <c:pt idx="1">
                  <c:v>-7.3287282628546058E-2</c:v>
                </c:pt>
                <c:pt idx="2">
                  <c:v>0.8805639768708825</c:v>
                </c:pt>
                <c:pt idx="3">
                  <c:v>1.8344152363703103</c:v>
                </c:pt>
                <c:pt idx="4">
                  <c:v>2.2895179461186097</c:v>
                </c:pt>
                <c:pt idx="5">
                  <c:v>2.7882664958697383</c:v>
                </c:pt>
                <c:pt idx="6">
                  <c:v>3.2433692056180385</c:v>
                </c:pt>
                <c:pt idx="7">
                  <c:v>3.7421177553691689</c:v>
                </c:pt>
                <c:pt idx="8">
                  <c:v>4.0292555958803673</c:v>
                </c:pt>
                <c:pt idx="9">
                  <c:v>4.3163934363915581</c:v>
                </c:pt>
                <c:pt idx="10">
                  <c:v>4.484358305628664</c:v>
                </c:pt>
                <c:pt idx="11">
                  <c:v>4.5482155852372639</c:v>
                </c:pt>
                <c:pt idx="12">
                  <c:v>4.6035312769027472</c:v>
                </c:pt>
                <c:pt idx="13">
                  <c:v>4.6523231748657619</c:v>
                </c:pt>
                <c:pt idx="14">
                  <c:v>4.6959690148685951</c:v>
                </c:pt>
                <c:pt idx="15">
                  <c:v>4.7354514797408314</c:v>
                </c:pt>
                <c:pt idx="16">
                  <c:v>4.7714961461398584</c:v>
                </c:pt>
                <c:pt idx="17">
                  <c:v>4.8046540249780545</c:v>
                </c:pt>
                <c:pt idx="18">
                  <c:v>4.8353534257484592</c:v>
                </c:pt>
                <c:pt idx="19">
                  <c:v>4.8639338841056965</c:v>
                </c:pt>
                <c:pt idx="20">
                  <c:v>4.8906691174139514</c:v>
                </c:pt>
                <c:pt idx="21">
                  <c:v>4.9157830087755459</c:v>
                </c:pt>
                <c:pt idx="22">
                  <c:v>4.9394610153769625</c:v>
                </c:pt>
                <c:pt idx="23">
                  <c:v>4.9618584882274517</c:v>
                </c:pt>
                <c:pt idx="24">
                  <c:v>4.9831068553797895</c:v>
                </c:pt>
              </c:numCache>
            </c:numRef>
          </c:xVal>
          <c:yVal>
            <c:numRef>
              <c:f>Sheet1!$B$8:$B$32</c:f>
              <c:numCache>
                <c:formatCode>General</c:formatCode>
                <c:ptCount val="25"/>
                <c:pt idx="0">
                  <c:v>1.0000000000000019E-6</c:v>
                </c:pt>
                <c:pt idx="1">
                  <c:v>1.0000000000000014E-5</c:v>
                </c:pt>
                <c:pt idx="2">
                  <c:v>1.0000000000000009E-4</c:v>
                </c:pt>
                <c:pt idx="3">
                  <c:v>1.0000000000000009E-3</c:v>
                </c:pt>
                <c:pt idx="4">
                  <c:v>3.0000000000000022E-3</c:v>
                </c:pt>
                <c:pt idx="5">
                  <c:v>1.0000000000000005E-2</c:v>
                </c:pt>
                <c:pt idx="6">
                  <c:v>3.0000000000000016E-2</c:v>
                </c:pt>
                <c:pt idx="7">
                  <c:v>0.1</c:v>
                </c:pt>
                <c:pt idx="8">
                  <c:v>0.2</c:v>
                </c:pt>
                <c:pt idx="9">
                  <c:v>0.4</c:v>
                </c:pt>
                <c:pt idx="10">
                  <c:v>0.60000000000000042</c:v>
                </c:pt>
                <c:pt idx="11">
                  <c:v>0.7000000000000004</c:v>
                </c:pt>
                <c:pt idx="12">
                  <c:v>0.8</c:v>
                </c:pt>
                <c:pt idx="13">
                  <c:v>0.9</c:v>
                </c:pt>
                <c:pt idx="14">
                  <c:v>1</c:v>
                </c:pt>
                <c:pt idx="15">
                  <c:v>1.1000000000000001</c:v>
                </c:pt>
                <c:pt idx="16">
                  <c:v>1.2</c:v>
                </c:pt>
                <c:pt idx="17">
                  <c:v>1.3</c:v>
                </c:pt>
                <c:pt idx="18">
                  <c:v>1.4</c:v>
                </c:pt>
                <c:pt idx="19">
                  <c:v>1.5</c:v>
                </c:pt>
                <c:pt idx="20">
                  <c:v>1.6</c:v>
                </c:pt>
                <c:pt idx="21">
                  <c:v>1.7000000000000002</c:v>
                </c:pt>
                <c:pt idx="22">
                  <c:v>1.8</c:v>
                </c:pt>
                <c:pt idx="23">
                  <c:v>1.9000000000000001</c:v>
                </c:pt>
                <c:pt idx="24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B-4A54-90C4-A0089D8FAE09}"/>
            </c:ext>
          </c:extLst>
        </c:ser>
        <c:ser>
          <c:idx val="1"/>
          <c:order val="1"/>
          <c:tx>
            <c:strRef>
              <c:f>Sheet1!$C$7</c:f>
              <c:strCache>
                <c:ptCount val="1"/>
                <c:pt idx="0">
                  <c:v>0.4d</c:v>
                </c:pt>
              </c:strCache>
            </c:strRef>
          </c:tx>
          <c:spPr>
            <a:ln w="127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Sheet1!$A$8:$A$32</c:f>
              <c:numCache>
                <c:formatCode>General</c:formatCode>
                <c:ptCount val="25"/>
                <c:pt idx="0">
                  <c:v>-1.0271385421279735</c:v>
                </c:pt>
                <c:pt idx="1">
                  <c:v>-7.3287282628546058E-2</c:v>
                </c:pt>
                <c:pt idx="2">
                  <c:v>0.8805639768708825</c:v>
                </c:pt>
                <c:pt idx="3">
                  <c:v>1.8344152363703103</c:v>
                </c:pt>
                <c:pt idx="4">
                  <c:v>2.2895179461186097</c:v>
                </c:pt>
                <c:pt idx="5">
                  <c:v>2.7882664958697383</c:v>
                </c:pt>
                <c:pt idx="6">
                  <c:v>3.2433692056180385</c:v>
                </c:pt>
                <c:pt idx="7">
                  <c:v>3.7421177553691689</c:v>
                </c:pt>
                <c:pt idx="8">
                  <c:v>4.0292555958803673</c:v>
                </c:pt>
                <c:pt idx="9">
                  <c:v>4.3163934363915581</c:v>
                </c:pt>
                <c:pt idx="10">
                  <c:v>4.484358305628664</c:v>
                </c:pt>
                <c:pt idx="11">
                  <c:v>4.5482155852372639</c:v>
                </c:pt>
                <c:pt idx="12">
                  <c:v>4.6035312769027472</c:v>
                </c:pt>
                <c:pt idx="13">
                  <c:v>4.6523231748657619</c:v>
                </c:pt>
                <c:pt idx="14">
                  <c:v>4.6959690148685951</c:v>
                </c:pt>
                <c:pt idx="15">
                  <c:v>4.7354514797408314</c:v>
                </c:pt>
                <c:pt idx="16">
                  <c:v>4.7714961461398584</c:v>
                </c:pt>
                <c:pt idx="17">
                  <c:v>4.8046540249780545</c:v>
                </c:pt>
                <c:pt idx="18">
                  <c:v>4.8353534257484592</c:v>
                </c:pt>
                <c:pt idx="19">
                  <c:v>4.8639338841056965</c:v>
                </c:pt>
                <c:pt idx="20">
                  <c:v>4.8906691174139514</c:v>
                </c:pt>
                <c:pt idx="21">
                  <c:v>4.9157830087755459</c:v>
                </c:pt>
                <c:pt idx="22">
                  <c:v>4.9394610153769625</c:v>
                </c:pt>
                <c:pt idx="23">
                  <c:v>4.9618584882274517</c:v>
                </c:pt>
                <c:pt idx="24">
                  <c:v>4.9831068553797895</c:v>
                </c:pt>
              </c:numCache>
            </c:numRef>
          </c:xVal>
          <c:yVal>
            <c:numRef>
              <c:f>Sheet1!$C$8:$C$32</c:f>
              <c:numCache>
                <c:formatCode>General</c:formatCode>
                <c:ptCount val="25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  <c:pt idx="13">
                  <c:v>0.8</c:v>
                </c:pt>
                <c:pt idx="14">
                  <c:v>0.8</c:v>
                </c:pt>
                <c:pt idx="15">
                  <c:v>0.8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</c:v>
                </c:pt>
                <c:pt idx="21">
                  <c:v>0.8</c:v>
                </c:pt>
                <c:pt idx="22">
                  <c:v>0.8</c:v>
                </c:pt>
                <c:pt idx="23">
                  <c:v>0.8</c:v>
                </c:pt>
                <c:pt idx="24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B-4A54-90C4-A0089D8FAE09}"/>
            </c:ext>
          </c:extLst>
        </c:ser>
        <c:ser>
          <c:idx val="2"/>
          <c:order val="2"/>
          <c:tx>
            <c:strRef>
              <c:f>Sheet1!$D$7</c:f>
              <c:strCache>
                <c:ptCount val="1"/>
                <c:pt idx="0">
                  <c:v>0.2d</c:v>
                </c:pt>
              </c:strCache>
            </c:strRef>
          </c:tx>
          <c:spPr>
            <a:ln w="127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Sheet1!$A$8:$A$32</c:f>
              <c:numCache>
                <c:formatCode>General</c:formatCode>
                <c:ptCount val="25"/>
                <c:pt idx="0">
                  <c:v>-1.0271385421279735</c:v>
                </c:pt>
                <c:pt idx="1">
                  <c:v>-7.3287282628546058E-2</c:v>
                </c:pt>
                <c:pt idx="2">
                  <c:v>0.8805639768708825</c:v>
                </c:pt>
                <c:pt idx="3">
                  <c:v>1.8344152363703103</c:v>
                </c:pt>
                <c:pt idx="4">
                  <c:v>2.2895179461186097</c:v>
                </c:pt>
                <c:pt idx="5">
                  <c:v>2.7882664958697383</c:v>
                </c:pt>
                <c:pt idx="6">
                  <c:v>3.2433692056180385</c:v>
                </c:pt>
                <c:pt idx="7">
                  <c:v>3.7421177553691689</c:v>
                </c:pt>
                <c:pt idx="8">
                  <c:v>4.0292555958803673</c:v>
                </c:pt>
                <c:pt idx="9">
                  <c:v>4.3163934363915581</c:v>
                </c:pt>
                <c:pt idx="10">
                  <c:v>4.484358305628664</c:v>
                </c:pt>
                <c:pt idx="11">
                  <c:v>4.5482155852372639</c:v>
                </c:pt>
                <c:pt idx="12">
                  <c:v>4.6035312769027472</c:v>
                </c:pt>
                <c:pt idx="13">
                  <c:v>4.6523231748657619</c:v>
                </c:pt>
                <c:pt idx="14">
                  <c:v>4.6959690148685951</c:v>
                </c:pt>
                <c:pt idx="15">
                  <c:v>4.7354514797408314</c:v>
                </c:pt>
                <c:pt idx="16">
                  <c:v>4.7714961461398584</c:v>
                </c:pt>
                <c:pt idx="17">
                  <c:v>4.8046540249780545</c:v>
                </c:pt>
                <c:pt idx="18">
                  <c:v>4.8353534257484592</c:v>
                </c:pt>
                <c:pt idx="19">
                  <c:v>4.8639338841056965</c:v>
                </c:pt>
                <c:pt idx="20">
                  <c:v>4.8906691174139514</c:v>
                </c:pt>
                <c:pt idx="21">
                  <c:v>4.9157830087755459</c:v>
                </c:pt>
                <c:pt idx="22">
                  <c:v>4.9394610153769625</c:v>
                </c:pt>
                <c:pt idx="23">
                  <c:v>4.9618584882274517</c:v>
                </c:pt>
                <c:pt idx="24">
                  <c:v>4.9831068553797895</c:v>
                </c:pt>
              </c:numCache>
            </c:numRef>
          </c:xVal>
          <c:yVal>
            <c:numRef>
              <c:f>Sheet1!$D$8:$D$32</c:f>
              <c:numCache>
                <c:formatCode>General</c:formatCode>
                <c:ptCount val="25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  <c:pt idx="4">
                  <c:v>0.4</c:v>
                </c:pt>
                <c:pt idx="5">
                  <c:v>0.4</c:v>
                </c:pt>
                <c:pt idx="6">
                  <c:v>0.4</c:v>
                </c:pt>
                <c:pt idx="7">
                  <c:v>0.4</c:v>
                </c:pt>
                <c:pt idx="8">
                  <c:v>0.4</c:v>
                </c:pt>
                <c:pt idx="9">
                  <c:v>0.4</c:v>
                </c:pt>
                <c:pt idx="10">
                  <c:v>0.4</c:v>
                </c:pt>
                <c:pt idx="11">
                  <c:v>0.4</c:v>
                </c:pt>
                <c:pt idx="12">
                  <c:v>0.4</c:v>
                </c:pt>
                <c:pt idx="13">
                  <c:v>0.4</c:v>
                </c:pt>
                <c:pt idx="14">
                  <c:v>0.4</c:v>
                </c:pt>
                <c:pt idx="15">
                  <c:v>0.4</c:v>
                </c:pt>
                <c:pt idx="16">
                  <c:v>0.4</c:v>
                </c:pt>
                <c:pt idx="17">
                  <c:v>0.4</c:v>
                </c:pt>
                <c:pt idx="18">
                  <c:v>0.4</c:v>
                </c:pt>
                <c:pt idx="19">
                  <c:v>0.4</c:v>
                </c:pt>
                <c:pt idx="20">
                  <c:v>0.4</c:v>
                </c:pt>
                <c:pt idx="21">
                  <c:v>0.4</c:v>
                </c:pt>
                <c:pt idx="22">
                  <c:v>0.4</c:v>
                </c:pt>
                <c:pt idx="23">
                  <c:v>0.4</c:v>
                </c:pt>
                <c:pt idx="24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B-4A54-90C4-A0089D8FAE09}"/>
            </c:ext>
          </c:extLst>
        </c:ser>
        <c:ser>
          <c:idx val="3"/>
          <c:order val="3"/>
          <c:tx>
            <c:strRef>
              <c:f>Sheet1!$E$7</c:f>
              <c:strCache>
                <c:ptCount val="1"/>
                <c:pt idx="0">
                  <c:v>0.8d</c:v>
                </c:pt>
              </c:strCache>
            </c:strRef>
          </c:tx>
          <c:spPr>
            <a:ln w="127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Sheet1!$A$8:$A$32</c:f>
              <c:numCache>
                <c:formatCode>General</c:formatCode>
                <c:ptCount val="25"/>
                <c:pt idx="0">
                  <c:v>-1.0271385421279735</c:v>
                </c:pt>
                <c:pt idx="1">
                  <c:v>-7.3287282628546058E-2</c:v>
                </c:pt>
                <c:pt idx="2">
                  <c:v>0.8805639768708825</c:v>
                </c:pt>
                <c:pt idx="3">
                  <c:v>1.8344152363703103</c:v>
                </c:pt>
                <c:pt idx="4">
                  <c:v>2.2895179461186097</c:v>
                </c:pt>
                <c:pt idx="5">
                  <c:v>2.7882664958697383</c:v>
                </c:pt>
                <c:pt idx="6">
                  <c:v>3.2433692056180385</c:v>
                </c:pt>
                <c:pt idx="7">
                  <c:v>3.7421177553691689</c:v>
                </c:pt>
                <c:pt idx="8">
                  <c:v>4.0292555958803673</c:v>
                </c:pt>
                <c:pt idx="9">
                  <c:v>4.3163934363915581</c:v>
                </c:pt>
                <c:pt idx="10">
                  <c:v>4.484358305628664</c:v>
                </c:pt>
                <c:pt idx="11">
                  <c:v>4.5482155852372639</c:v>
                </c:pt>
                <c:pt idx="12">
                  <c:v>4.6035312769027472</c:v>
                </c:pt>
                <c:pt idx="13">
                  <c:v>4.6523231748657619</c:v>
                </c:pt>
                <c:pt idx="14">
                  <c:v>4.6959690148685951</c:v>
                </c:pt>
                <c:pt idx="15">
                  <c:v>4.7354514797408314</c:v>
                </c:pt>
                <c:pt idx="16">
                  <c:v>4.7714961461398584</c:v>
                </c:pt>
                <c:pt idx="17">
                  <c:v>4.8046540249780545</c:v>
                </c:pt>
                <c:pt idx="18">
                  <c:v>4.8353534257484592</c:v>
                </c:pt>
                <c:pt idx="19">
                  <c:v>4.8639338841056965</c:v>
                </c:pt>
                <c:pt idx="20">
                  <c:v>4.8906691174139514</c:v>
                </c:pt>
                <c:pt idx="21">
                  <c:v>4.9157830087755459</c:v>
                </c:pt>
                <c:pt idx="22">
                  <c:v>4.9394610153769625</c:v>
                </c:pt>
                <c:pt idx="23">
                  <c:v>4.9618584882274517</c:v>
                </c:pt>
                <c:pt idx="24">
                  <c:v>4.9831068553797895</c:v>
                </c:pt>
              </c:numCache>
            </c:numRef>
          </c:xVal>
          <c:yVal>
            <c:numRef>
              <c:f>Sheet1!$E$8:$E$32</c:f>
              <c:numCache>
                <c:formatCode>General</c:formatCode>
                <c:ptCount val="25"/>
                <c:pt idx="0">
                  <c:v>1.6</c:v>
                </c:pt>
                <c:pt idx="1">
                  <c:v>1.6</c:v>
                </c:pt>
                <c:pt idx="2">
                  <c:v>1.6</c:v>
                </c:pt>
                <c:pt idx="3">
                  <c:v>1.6</c:v>
                </c:pt>
                <c:pt idx="4">
                  <c:v>1.6</c:v>
                </c:pt>
                <c:pt idx="5">
                  <c:v>1.6</c:v>
                </c:pt>
                <c:pt idx="6">
                  <c:v>1.6</c:v>
                </c:pt>
                <c:pt idx="7">
                  <c:v>1.6</c:v>
                </c:pt>
                <c:pt idx="8">
                  <c:v>1.6</c:v>
                </c:pt>
                <c:pt idx="9">
                  <c:v>1.6</c:v>
                </c:pt>
                <c:pt idx="10">
                  <c:v>1.6</c:v>
                </c:pt>
                <c:pt idx="11">
                  <c:v>1.6</c:v>
                </c:pt>
                <c:pt idx="12">
                  <c:v>1.6</c:v>
                </c:pt>
                <c:pt idx="13">
                  <c:v>1.6</c:v>
                </c:pt>
                <c:pt idx="14">
                  <c:v>1.6</c:v>
                </c:pt>
                <c:pt idx="15">
                  <c:v>1.6</c:v>
                </c:pt>
                <c:pt idx="16">
                  <c:v>1.6</c:v>
                </c:pt>
                <c:pt idx="17">
                  <c:v>1.6</c:v>
                </c:pt>
                <c:pt idx="18">
                  <c:v>1.6</c:v>
                </c:pt>
                <c:pt idx="19">
                  <c:v>1.6</c:v>
                </c:pt>
                <c:pt idx="20">
                  <c:v>1.6</c:v>
                </c:pt>
                <c:pt idx="21">
                  <c:v>1.6</c:v>
                </c:pt>
                <c:pt idx="22">
                  <c:v>1.6</c:v>
                </c:pt>
                <c:pt idx="23">
                  <c:v>1.6</c:v>
                </c:pt>
                <c:pt idx="24">
                  <c:v>1.6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B-4A54-90C4-A0089D8FAE09}"/>
            </c:ext>
          </c:extLst>
        </c:ser>
        <c:ser>
          <c:idx val="4"/>
          <c:order val="4"/>
          <c:tx>
            <c:strRef>
              <c:f>Sheet1!$G$7</c:f>
              <c:strCache>
                <c:ptCount val="1"/>
                <c:pt idx="0">
                  <c:v>V</c:v>
                </c:pt>
              </c:strCache>
            </c:strRef>
          </c:tx>
          <c:spPr>
            <a:ln w="127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Sheet1!$G$8:$G$9</c:f>
              <c:numCache>
                <c:formatCode>General</c:formatCode>
                <c:ptCount val="2"/>
                <c:pt idx="0">
                  <c:v>4.5688545168227161</c:v>
                </c:pt>
                <c:pt idx="1">
                  <c:v>4.5688545168227161</c:v>
                </c:pt>
              </c:numCache>
            </c:numRef>
          </c:xVal>
          <c:yVal>
            <c:numRef>
              <c:f>Sheet1!$H$8:$H$9</c:f>
              <c:numCache>
                <c:formatCode>General</c:formatCode>
                <c:ptCount val="2"/>
                <c:pt idx="0">
                  <c:v>0</c:v>
                </c:pt>
                <c:pt idx="1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9B-4A54-90C4-A0089D8FAE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837568"/>
        <c:axId val="130790912"/>
      </c:scatterChart>
      <c:valAx>
        <c:axId val="93837568"/>
        <c:scaling>
          <c:orientation val="minMax"/>
          <c:max val="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500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v(y) [m/s]</a:t>
                </a:r>
              </a:p>
            </c:rich>
          </c:tx>
          <c:layout>
            <c:manualLayout>
              <c:xMode val="edge"/>
              <c:yMode val="edge"/>
              <c:x val="0.48349056603773582"/>
              <c:y val="0.82061068702290052"/>
            </c:manualLayout>
          </c:layout>
          <c:overlay val="0"/>
          <c:spPr>
            <a:noFill/>
            <a:ln w="25401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00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30790912"/>
        <c:crosses val="autoZero"/>
        <c:crossBetween val="midCat"/>
        <c:majorUnit val="1"/>
      </c:valAx>
      <c:valAx>
        <c:axId val="130790912"/>
        <c:scaling>
          <c:orientation val="minMax"/>
          <c:max val="2"/>
        </c:scaling>
        <c:delete val="0"/>
        <c:axPos val="l"/>
        <c:title>
          <c:tx>
            <c:rich>
              <a:bodyPr/>
              <a:lstStyle/>
              <a:p>
                <a:pPr>
                  <a:defRPr sz="1500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depth [m]</a:t>
                </a:r>
              </a:p>
            </c:rich>
          </c:tx>
          <c:layout>
            <c:manualLayout>
              <c:xMode val="edge"/>
              <c:yMode val="edge"/>
              <c:x val="2.594339622641512E-2"/>
              <c:y val="0.21374045801526742"/>
            </c:manualLayout>
          </c:layout>
          <c:overlay val="0"/>
          <c:spPr>
            <a:noFill/>
            <a:ln w="25401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00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93837568"/>
        <c:crosses val="autoZero"/>
        <c:crossBetween val="midCat"/>
      </c:valAx>
      <c:spPr>
        <a:noFill/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500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526785714285729"/>
          <c:w val="0.75053763440860255"/>
          <c:h val="0.5982142857142850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1866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5AE-4879-A99F-BADEA4E400F7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18660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5AE-4879-A99F-BADEA4E40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564224"/>
        <c:axId val="144569088"/>
      </c:scatterChart>
      <c:valAx>
        <c:axId val="144564224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784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12440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55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784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4569088"/>
        <c:crosses val="autoZero"/>
        <c:crossBetween val="midCat"/>
        <c:majorUnit val="1"/>
        <c:minorUnit val="0.1"/>
      </c:valAx>
      <c:valAx>
        <c:axId val="144569088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784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651785714285754"/>
            </c:manualLayout>
          </c:layout>
          <c:overlay val="0"/>
          <c:spPr>
            <a:noFill/>
            <a:ln w="12440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55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784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4564224"/>
        <c:crosses val="autoZero"/>
        <c:crossBetween val="midCat"/>
        <c:majorUnit val="1"/>
        <c:minorUnit val="0.1"/>
      </c:valAx>
      <c:spPr>
        <a:noFill/>
        <a:ln w="622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784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0485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067-43C9-8B29-5767F02B743D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0323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067-43C9-8B29-5767F02B74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816512"/>
        <c:axId val="116879744"/>
      </c:scatterChart>
      <c:valAx>
        <c:axId val="114816512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128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20323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254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8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16879744"/>
        <c:crosses val="autoZero"/>
        <c:crossBetween val="midCat"/>
        <c:majorUnit val="1"/>
        <c:minorUnit val="0.1"/>
      </c:valAx>
      <c:valAx>
        <c:axId val="116879744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128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20323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254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8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14816512"/>
        <c:crosses val="autoZero"/>
        <c:crossBetween val="midCat"/>
        <c:majorUnit val="1"/>
        <c:minorUnit val="0.1"/>
      </c:valAx>
      <c:spPr>
        <a:noFill/>
        <a:ln w="10162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8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526785714285729"/>
          <c:w val="0.75053763440860255"/>
          <c:h val="0.5982142857142850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1866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FDC-4CB4-B03D-1BB72CA9186F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18660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FDC-4CB4-B03D-1BB72CA91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593664"/>
        <c:axId val="149666048"/>
      </c:scatterChart>
      <c:valAx>
        <c:axId val="144593664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784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12440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55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784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9666048"/>
        <c:crosses val="autoZero"/>
        <c:crossBetween val="midCat"/>
        <c:majorUnit val="1"/>
        <c:minorUnit val="0.1"/>
      </c:valAx>
      <c:valAx>
        <c:axId val="149666048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784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651785714285754"/>
            </c:manualLayout>
          </c:layout>
          <c:overlay val="0"/>
          <c:spPr>
            <a:noFill/>
            <a:ln w="12440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55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784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4593664"/>
        <c:crosses val="autoZero"/>
        <c:crossBetween val="midCat"/>
        <c:majorUnit val="1"/>
        <c:minorUnit val="0.1"/>
      </c:valAx>
      <c:spPr>
        <a:noFill/>
        <a:ln w="622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784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880341880341881"/>
          <c:y val="0.18526785714285729"/>
          <c:w val="0.65170940170940228"/>
          <c:h val="0.5982142857142850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E</c:v>
                </c:pt>
              </c:strCache>
            </c:strRef>
          </c:tx>
          <c:spPr>
            <a:ln w="51945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17.44852607709748</c:v>
                </c:pt>
                <c:pt idx="1">
                  <c:v>10.046045918367353</c:v>
                </c:pt>
                <c:pt idx="2">
                  <c:v>6.6734693877551052</c:v>
                </c:pt>
                <c:pt idx="3">
                  <c:v>4.8871315192743756</c:v>
                </c:pt>
                <c:pt idx="4">
                  <c:v>3.8497292794668887</c:v>
                </c:pt>
                <c:pt idx="5">
                  <c:v>3.2115114795918362</c:v>
                </c:pt>
                <c:pt idx="6">
                  <c:v>2.8053917863441682</c:v>
                </c:pt>
                <c:pt idx="7">
                  <c:v>2.5433673469387776</c:v>
                </c:pt>
                <c:pt idx="8">
                  <c:v>2.3755102040816332</c:v>
                </c:pt>
                <c:pt idx="9">
                  <c:v>2.2717828798185939</c:v>
                </c:pt>
                <c:pt idx="10">
                  <c:v>2.2132351165318198</c:v>
                </c:pt>
                <c:pt idx="11">
                  <c:v>2.1874323198667232</c:v>
                </c:pt>
                <c:pt idx="12">
                  <c:v>2.1859410430839001</c:v>
                </c:pt>
                <c:pt idx="13">
                  <c:v>2.2028778698979607</c:v>
                </c:pt>
                <c:pt idx="14">
                  <c:v>2.2340371442694744</c:v>
                </c:pt>
                <c:pt idx="15">
                  <c:v>2.2763479465860419</c:v>
                </c:pt>
                <c:pt idx="16">
                  <c:v>2.3275255808694681</c:v>
                </c:pt>
                <c:pt idx="17">
                  <c:v>2.3858418367346927</c:v>
                </c:pt>
                <c:pt idx="18">
                  <c:v>2.4499699199407634</c:v>
                </c:pt>
                <c:pt idx="19">
                  <c:v>2.5188775510204082</c:v>
                </c:pt>
                <c:pt idx="20">
                  <c:v>2.5917518614250992</c:v>
                </c:pt>
                <c:pt idx="21">
                  <c:v>2.6679457199546484</c:v>
                </c:pt>
                <c:pt idx="22">
                  <c:v>2.7469387755102042</c:v>
                </c:pt>
                <c:pt idx="23">
                  <c:v>2.8283087791329566</c:v>
                </c:pt>
                <c:pt idx="24">
                  <c:v>2.9117101984826848</c:v>
                </c:pt>
                <c:pt idx="25">
                  <c:v>2.9968580799666773</c:v>
                </c:pt>
                <c:pt idx="26">
                  <c:v>3.0835157368536001</c:v>
                </c:pt>
                <c:pt idx="27">
                  <c:v>3.1714852607709751</c:v>
                </c:pt>
                <c:pt idx="28">
                  <c:v>3.2606001401601232</c:v>
                </c:pt>
                <c:pt idx="29">
                  <c:v>3.35071946747449</c:v>
                </c:pt>
                <c:pt idx="30">
                  <c:v>3.4417233560090712</c:v>
                </c:pt>
                <c:pt idx="31">
                  <c:v>3.5335092860673698</c:v>
                </c:pt>
                <c:pt idx="32">
                  <c:v>3.6259891711786754</c:v>
                </c:pt>
                <c:pt idx="33">
                  <c:v>3.7190869866465106</c:v>
                </c:pt>
                <c:pt idx="34">
                  <c:v>3.8127368405360684</c:v>
                </c:pt>
                <c:pt idx="35">
                  <c:v>3.9068813952173671</c:v>
                </c:pt>
                <c:pt idx="36">
                  <c:v>4.0014705685035352</c:v>
                </c:pt>
                <c:pt idx="37">
                  <c:v>4.0964604591836782</c:v>
                </c:pt>
                <c:pt idx="38">
                  <c:v>4.1918124537143822</c:v>
                </c:pt>
                <c:pt idx="39">
                  <c:v>4.2874924799851915</c:v>
                </c:pt>
                <c:pt idx="40">
                  <c:v>4.3834703811216258</c:v>
                </c:pt>
                <c:pt idx="41">
                  <c:v>4.4797193877551065</c:v>
                </c:pt>
                <c:pt idx="42">
                  <c:v>4.5762156714537694</c:v>
                </c:pt>
                <c:pt idx="43">
                  <c:v>4.6729379653562697</c:v>
                </c:pt>
                <c:pt idx="44">
                  <c:v>4.7698672406943805</c:v>
                </c:pt>
                <c:pt idx="45">
                  <c:v>4.8669864299886605</c:v>
                </c:pt>
                <c:pt idx="46">
                  <c:v>4.9642801893768764</c:v>
                </c:pt>
                <c:pt idx="47">
                  <c:v>5.0617346938775505</c:v>
                </c:pt>
                <c:pt idx="48">
                  <c:v>5.1593374604743873</c:v>
                </c:pt>
                <c:pt idx="49">
                  <c:v>5.2570771947832426</c:v>
                </c:pt>
                <c:pt idx="50">
                  <c:v>5.3549436577763849</c:v>
                </c:pt>
                <c:pt idx="51">
                  <c:v>5.4529275496206715</c:v>
                </c:pt>
                <c:pt idx="52">
                  <c:v>5.5510204081632688</c:v>
                </c:pt>
                <c:pt idx="53">
                  <c:v>5.6492145199916699</c:v>
                </c:pt>
                <c:pt idx="54">
                  <c:v>5.7475028423188297</c:v>
                </c:pt>
                <c:pt idx="55">
                  <c:v>5.8458789342133999</c:v>
                </c:pt>
                <c:pt idx="56">
                  <c:v>5.944336895918954</c:v>
                </c:pt>
                <c:pt idx="57">
                  <c:v>6.0428713151927438</c:v>
                </c:pt>
                <c:pt idx="58">
                  <c:v>6.1414772197511089</c:v>
                </c:pt>
                <c:pt idx="59">
                  <c:v>6.2401500350400312</c:v>
                </c:pt>
                <c:pt idx="60">
                  <c:v>6.3388855466600784</c:v>
                </c:pt>
                <c:pt idx="61">
                  <c:v>6.4376798668686224</c:v>
                </c:pt>
                <c:pt idx="62">
                  <c:v>6.5365294046612794</c:v>
                </c:pt>
                <c:pt idx="63">
                  <c:v>6.6354308390022645</c:v>
                </c:pt>
                <c:pt idx="64">
                  <c:v>6.7343810948304474</c:v>
                </c:pt>
                <c:pt idx="65">
                  <c:v>6.8333773215168421</c:v>
                </c:pt>
                <c:pt idx="66">
                  <c:v>6.932416873491678</c:v>
                </c:pt>
                <c:pt idx="67">
                  <c:v>7.0314972927946773</c:v>
                </c:pt>
                <c:pt idx="68">
                  <c:v>7.1306162933334409</c:v>
                </c:pt>
                <c:pt idx="69">
                  <c:v>7.2297717466616316</c:v>
                </c:pt>
                <c:pt idx="70">
                  <c:v>7.3289616691112496</c:v>
                </c:pt>
                <c:pt idx="71">
                  <c:v>7.4281842101340141</c:v>
                </c:pt>
                <c:pt idx="72">
                  <c:v>7.5274376417233526</c:v>
                </c:pt>
                <c:pt idx="73">
                  <c:v>7.6267203488043416</c:v>
                </c:pt>
                <c:pt idx="74">
                  <c:v>7.7260308204914576</c:v>
                </c:pt>
                <c:pt idx="75">
                  <c:v>7.825367642125884</c:v>
                </c:pt>
                <c:pt idx="76">
                  <c:v>7.9247294880137638</c:v>
                </c:pt>
                <c:pt idx="77">
                  <c:v>8.0241151147959187</c:v>
                </c:pt>
                <c:pt idx="78">
                  <c:v>8.1235233553869648</c:v>
                </c:pt>
                <c:pt idx="79">
                  <c:v>8.2229531134285949</c:v>
                </c:pt>
                <c:pt idx="80">
                  <c:v>8.3224033582078576</c:v>
                </c:pt>
                <c:pt idx="81">
                  <c:v>8.4218731199962988</c:v>
                </c:pt>
                <c:pt idx="82">
                  <c:v>8.5213614857707594</c:v>
                </c:pt>
                <c:pt idx="83">
                  <c:v>8.620867595280405</c:v>
                </c:pt>
                <c:pt idx="84">
                  <c:v>8.7203906374281779</c:v>
                </c:pt>
                <c:pt idx="85">
                  <c:v>8.819929846938777</c:v>
                </c:pt>
                <c:pt idx="86">
                  <c:v>8.9194845012869628</c:v>
                </c:pt>
                <c:pt idx="87">
                  <c:v>9.0190539178634488</c:v>
                </c:pt>
                <c:pt idx="88">
                  <c:v>9.1186374513577917</c:v>
                </c:pt>
                <c:pt idx="89">
                  <c:v>9.2182344913390679</c:v>
                </c:pt>
                <c:pt idx="90">
                  <c:v>9.3178444600177937</c:v>
                </c:pt>
                <c:pt idx="91">
                  <c:v>9.4174668101735968</c:v>
                </c:pt>
                <c:pt idx="92">
                  <c:v>9.5171010232347673</c:v>
                </c:pt>
                <c:pt idx="93">
                  <c:v>9.6167466074971646</c:v>
                </c:pt>
                <c:pt idx="94">
                  <c:v>9.7164030964708115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0.30000000000000021</c:v>
                </c:pt>
                <c:pt idx="1">
                  <c:v>0.4</c:v>
                </c:pt>
                <c:pt idx="2">
                  <c:v>0.5</c:v>
                </c:pt>
                <c:pt idx="3">
                  <c:v>0.60000000000000042</c:v>
                </c:pt>
                <c:pt idx="4">
                  <c:v>0.7000000000000004</c:v>
                </c:pt>
                <c:pt idx="5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9">
                  <c:v>1.2</c:v>
                </c:pt>
                <c:pt idx="10">
                  <c:v>1.3</c:v>
                </c:pt>
                <c:pt idx="11">
                  <c:v>1.4</c:v>
                </c:pt>
                <c:pt idx="12">
                  <c:v>1.5</c:v>
                </c:pt>
                <c:pt idx="13">
                  <c:v>1.6</c:v>
                </c:pt>
                <c:pt idx="14">
                  <c:v>1.7</c:v>
                </c:pt>
                <c:pt idx="15">
                  <c:v>1.8</c:v>
                </c:pt>
                <c:pt idx="16">
                  <c:v>1.9000000000000001</c:v>
                </c:pt>
                <c:pt idx="17">
                  <c:v>2</c:v>
                </c:pt>
                <c:pt idx="18">
                  <c:v>2.1</c:v>
                </c:pt>
                <c:pt idx="19">
                  <c:v>2.2000000000000002</c:v>
                </c:pt>
                <c:pt idx="20">
                  <c:v>2.2999999999999998</c:v>
                </c:pt>
                <c:pt idx="21">
                  <c:v>2.4</c:v>
                </c:pt>
                <c:pt idx="22">
                  <c:v>2.5</c:v>
                </c:pt>
                <c:pt idx="23">
                  <c:v>2.6</c:v>
                </c:pt>
                <c:pt idx="24">
                  <c:v>2.7</c:v>
                </c:pt>
                <c:pt idx="25">
                  <c:v>2.8</c:v>
                </c:pt>
                <c:pt idx="26">
                  <c:v>2.9</c:v>
                </c:pt>
                <c:pt idx="27">
                  <c:v>3</c:v>
                </c:pt>
                <c:pt idx="28">
                  <c:v>3.1</c:v>
                </c:pt>
                <c:pt idx="29">
                  <c:v>3.2</c:v>
                </c:pt>
                <c:pt idx="30">
                  <c:v>3.3</c:v>
                </c:pt>
                <c:pt idx="31">
                  <c:v>3.4</c:v>
                </c:pt>
                <c:pt idx="32">
                  <c:v>3.5</c:v>
                </c:pt>
                <c:pt idx="33">
                  <c:v>3.6</c:v>
                </c:pt>
                <c:pt idx="34">
                  <c:v>3.7</c:v>
                </c:pt>
                <c:pt idx="35">
                  <c:v>3.8</c:v>
                </c:pt>
                <c:pt idx="36">
                  <c:v>3.9</c:v>
                </c:pt>
                <c:pt idx="37">
                  <c:v>4</c:v>
                </c:pt>
                <c:pt idx="38">
                  <c:v>4.0999999999999996</c:v>
                </c:pt>
                <c:pt idx="39">
                  <c:v>4.2</c:v>
                </c:pt>
                <c:pt idx="40">
                  <c:v>4.3</c:v>
                </c:pt>
                <c:pt idx="41">
                  <c:v>4.4000000000000004</c:v>
                </c:pt>
                <c:pt idx="42">
                  <c:v>4.5</c:v>
                </c:pt>
                <c:pt idx="43">
                  <c:v>4.5999999999999996</c:v>
                </c:pt>
                <c:pt idx="44">
                  <c:v>4.7</c:v>
                </c:pt>
                <c:pt idx="45">
                  <c:v>4.8</c:v>
                </c:pt>
                <c:pt idx="46">
                  <c:v>4.9000000000000004</c:v>
                </c:pt>
                <c:pt idx="47">
                  <c:v>5</c:v>
                </c:pt>
                <c:pt idx="48">
                  <c:v>5.0999999999999996</c:v>
                </c:pt>
                <c:pt idx="49">
                  <c:v>5.2</c:v>
                </c:pt>
                <c:pt idx="50">
                  <c:v>5.3</c:v>
                </c:pt>
                <c:pt idx="51">
                  <c:v>5.4</c:v>
                </c:pt>
                <c:pt idx="52">
                  <c:v>5.5</c:v>
                </c:pt>
                <c:pt idx="53">
                  <c:v>5.6</c:v>
                </c:pt>
                <c:pt idx="54">
                  <c:v>5.7</c:v>
                </c:pt>
                <c:pt idx="55">
                  <c:v>5.8</c:v>
                </c:pt>
                <c:pt idx="56">
                  <c:v>5.9</c:v>
                </c:pt>
                <c:pt idx="57">
                  <c:v>6</c:v>
                </c:pt>
                <c:pt idx="58">
                  <c:v>6.1</c:v>
                </c:pt>
                <c:pt idx="59">
                  <c:v>6.2</c:v>
                </c:pt>
                <c:pt idx="60">
                  <c:v>6.3</c:v>
                </c:pt>
                <c:pt idx="61">
                  <c:v>6.4</c:v>
                </c:pt>
                <c:pt idx="62">
                  <c:v>6.5</c:v>
                </c:pt>
                <c:pt idx="63">
                  <c:v>6.6</c:v>
                </c:pt>
                <c:pt idx="64">
                  <c:v>6.7</c:v>
                </c:pt>
                <c:pt idx="65">
                  <c:v>6.8</c:v>
                </c:pt>
                <c:pt idx="66">
                  <c:v>6.9</c:v>
                </c:pt>
                <c:pt idx="67">
                  <c:v>7</c:v>
                </c:pt>
                <c:pt idx="68">
                  <c:v>7.1</c:v>
                </c:pt>
                <c:pt idx="69">
                  <c:v>7.2</c:v>
                </c:pt>
                <c:pt idx="70">
                  <c:v>7.3</c:v>
                </c:pt>
                <c:pt idx="71">
                  <c:v>7.4</c:v>
                </c:pt>
                <c:pt idx="72">
                  <c:v>7.5</c:v>
                </c:pt>
                <c:pt idx="73">
                  <c:v>7.6</c:v>
                </c:pt>
                <c:pt idx="74">
                  <c:v>7.7</c:v>
                </c:pt>
                <c:pt idx="75">
                  <c:v>7.8</c:v>
                </c:pt>
                <c:pt idx="76">
                  <c:v>7.9</c:v>
                </c:pt>
                <c:pt idx="77">
                  <c:v>8</c:v>
                </c:pt>
                <c:pt idx="78">
                  <c:v>8.1</c:v>
                </c:pt>
                <c:pt idx="79">
                  <c:v>8.2000000000000011</c:v>
                </c:pt>
                <c:pt idx="80">
                  <c:v>8.3000000000000007</c:v>
                </c:pt>
                <c:pt idx="81">
                  <c:v>8.4</c:v>
                </c:pt>
                <c:pt idx="82">
                  <c:v>8.5</c:v>
                </c:pt>
                <c:pt idx="83">
                  <c:v>8.6</c:v>
                </c:pt>
                <c:pt idx="84">
                  <c:v>8.7000000000000011</c:v>
                </c:pt>
                <c:pt idx="85">
                  <c:v>8.8000000000000007</c:v>
                </c:pt>
                <c:pt idx="86">
                  <c:v>8.9</c:v>
                </c:pt>
                <c:pt idx="87">
                  <c:v>9</c:v>
                </c:pt>
                <c:pt idx="88">
                  <c:v>9.1</c:v>
                </c:pt>
                <c:pt idx="89">
                  <c:v>9.2000000000000011</c:v>
                </c:pt>
                <c:pt idx="90">
                  <c:v>9.3000000000000007</c:v>
                </c:pt>
                <c:pt idx="91">
                  <c:v>9.4</c:v>
                </c:pt>
                <c:pt idx="92">
                  <c:v>9.5</c:v>
                </c:pt>
                <c:pt idx="93">
                  <c:v>9.6</c:v>
                </c:pt>
                <c:pt idx="94">
                  <c:v>9.7000000000000011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80-430B-9AE4-16CBB951189B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  <c:pt idx="0">
                  <c:v>1:1 slope</c:v>
                </c:pt>
              </c:strCache>
            </c:strRef>
          </c:tx>
          <c:spPr>
            <a:ln w="3463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17.44852607709748</c:v>
                </c:pt>
                <c:pt idx="1">
                  <c:v>10.046045918367353</c:v>
                </c:pt>
                <c:pt idx="2">
                  <c:v>6.6734693877551052</c:v>
                </c:pt>
                <c:pt idx="3">
                  <c:v>4.8871315192743756</c:v>
                </c:pt>
                <c:pt idx="4">
                  <c:v>3.8497292794668887</c:v>
                </c:pt>
                <c:pt idx="5">
                  <c:v>3.2115114795918362</c:v>
                </c:pt>
                <c:pt idx="6">
                  <c:v>2.8053917863441682</c:v>
                </c:pt>
                <c:pt idx="7">
                  <c:v>2.5433673469387776</c:v>
                </c:pt>
                <c:pt idx="8">
                  <c:v>2.3755102040816332</c:v>
                </c:pt>
                <c:pt idx="9">
                  <c:v>2.2717828798185939</c:v>
                </c:pt>
                <c:pt idx="10">
                  <c:v>2.2132351165318198</c:v>
                </c:pt>
                <c:pt idx="11">
                  <c:v>2.1874323198667232</c:v>
                </c:pt>
                <c:pt idx="12">
                  <c:v>2.1859410430839001</c:v>
                </c:pt>
                <c:pt idx="13">
                  <c:v>2.2028778698979607</c:v>
                </c:pt>
                <c:pt idx="14">
                  <c:v>2.2340371442694744</c:v>
                </c:pt>
                <c:pt idx="15">
                  <c:v>2.2763479465860419</c:v>
                </c:pt>
                <c:pt idx="16">
                  <c:v>2.3275255808694681</c:v>
                </c:pt>
                <c:pt idx="17">
                  <c:v>2.3858418367346927</c:v>
                </c:pt>
                <c:pt idx="18">
                  <c:v>2.4499699199407634</c:v>
                </c:pt>
                <c:pt idx="19">
                  <c:v>2.5188775510204082</c:v>
                </c:pt>
                <c:pt idx="20">
                  <c:v>2.5917518614250992</c:v>
                </c:pt>
                <c:pt idx="21">
                  <c:v>2.6679457199546484</c:v>
                </c:pt>
                <c:pt idx="22">
                  <c:v>2.7469387755102042</c:v>
                </c:pt>
                <c:pt idx="23">
                  <c:v>2.8283087791329566</c:v>
                </c:pt>
                <c:pt idx="24">
                  <c:v>2.9117101984826848</c:v>
                </c:pt>
                <c:pt idx="25">
                  <c:v>2.9968580799666773</c:v>
                </c:pt>
                <c:pt idx="26">
                  <c:v>3.0835157368536001</c:v>
                </c:pt>
                <c:pt idx="27">
                  <c:v>3.1714852607709751</c:v>
                </c:pt>
                <c:pt idx="28">
                  <c:v>3.2606001401601232</c:v>
                </c:pt>
                <c:pt idx="29">
                  <c:v>3.35071946747449</c:v>
                </c:pt>
                <c:pt idx="30">
                  <c:v>3.4417233560090712</c:v>
                </c:pt>
                <c:pt idx="31">
                  <c:v>3.5335092860673698</c:v>
                </c:pt>
                <c:pt idx="32">
                  <c:v>3.6259891711786754</c:v>
                </c:pt>
                <c:pt idx="33">
                  <c:v>3.7190869866465106</c:v>
                </c:pt>
                <c:pt idx="34">
                  <c:v>3.8127368405360684</c:v>
                </c:pt>
                <c:pt idx="35">
                  <c:v>3.9068813952173671</c:v>
                </c:pt>
                <c:pt idx="36">
                  <c:v>4.0014705685035352</c:v>
                </c:pt>
                <c:pt idx="37">
                  <c:v>4.0964604591836782</c:v>
                </c:pt>
                <c:pt idx="38">
                  <c:v>4.1918124537143822</c:v>
                </c:pt>
                <c:pt idx="39">
                  <c:v>4.2874924799851915</c:v>
                </c:pt>
                <c:pt idx="40">
                  <c:v>4.3834703811216258</c:v>
                </c:pt>
                <c:pt idx="41">
                  <c:v>4.4797193877551065</c:v>
                </c:pt>
                <c:pt idx="42">
                  <c:v>4.5762156714537694</c:v>
                </c:pt>
                <c:pt idx="43">
                  <c:v>4.6729379653562697</c:v>
                </c:pt>
                <c:pt idx="44">
                  <c:v>4.7698672406943805</c:v>
                </c:pt>
                <c:pt idx="45">
                  <c:v>4.8669864299886605</c:v>
                </c:pt>
                <c:pt idx="46">
                  <c:v>4.9642801893768764</c:v>
                </c:pt>
                <c:pt idx="47">
                  <c:v>5.0617346938775505</c:v>
                </c:pt>
                <c:pt idx="48">
                  <c:v>5.1593374604743873</c:v>
                </c:pt>
                <c:pt idx="49">
                  <c:v>5.2570771947832426</c:v>
                </c:pt>
                <c:pt idx="50">
                  <c:v>5.3549436577763849</c:v>
                </c:pt>
                <c:pt idx="51">
                  <c:v>5.4529275496206715</c:v>
                </c:pt>
                <c:pt idx="52">
                  <c:v>5.5510204081632688</c:v>
                </c:pt>
                <c:pt idx="53">
                  <c:v>5.6492145199916699</c:v>
                </c:pt>
                <c:pt idx="54">
                  <c:v>5.7475028423188297</c:v>
                </c:pt>
                <c:pt idx="55">
                  <c:v>5.8458789342133999</c:v>
                </c:pt>
                <c:pt idx="56">
                  <c:v>5.944336895918954</c:v>
                </c:pt>
                <c:pt idx="57">
                  <c:v>6.0428713151927438</c:v>
                </c:pt>
                <c:pt idx="58">
                  <c:v>6.1414772197511089</c:v>
                </c:pt>
                <c:pt idx="59">
                  <c:v>6.2401500350400312</c:v>
                </c:pt>
                <c:pt idx="60">
                  <c:v>6.3388855466600784</c:v>
                </c:pt>
                <c:pt idx="61">
                  <c:v>6.4376798668686224</c:v>
                </c:pt>
                <c:pt idx="62">
                  <c:v>6.5365294046612794</c:v>
                </c:pt>
                <c:pt idx="63">
                  <c:v>6.6354308390022645</c:v>
                </c:pt>
                <c:pt idx="64">
                  <c:v>6.7343810948304474</c:v>
                </c:pt>
                <c:pt idx="65">
                  <c:v>6.8333773215168421</c:v>
                </c:pt>
                <c:pt idx="66">
                  <c:v>6.932416873491678</c:v>
                </c:pt>
                <c:pt idx="67">
                  <c:v>7.0314972927946773</c:v>
                </c:pt>
                <c:pt idx="68">
                  <c:v>7.1306162933334409</c:v>
                </c:pt>
                <c:pt idx="69">
                  <c:v>7.2297717466616316</c:v>
                </c:pt>
                <c:pt idx="70">
                  <c:v>7.3289616691112496</c:v>
                </c:pt>
                <c:pt idx="71">
                  <c:v>7.4281842101340141</c:v>
                </c:pt>
                <c:pt idx="72">
                  <c:v>7.5274376417233526</c:v>
                </c:pt>
                <c:pt idx="73">
                  <c:v>7.6267203488043416</c:v>
                </c:pt>
                <c:pt idx="74">
                  <c:v>7.7260308204914576</c:v>
                </c:pt>
                <c:pt idx="75">
                  <c:v>7.825367642125884</c:v>
                </c:pt>
                <c:pt idx="76">
                  <c:v>7.9247294880137638</c:v>
                </c:pt>
                <c:pt idx="77">
                  <c:v>8.0241151147959187</c:v>
                </c:pt>
                <c:pt idx="78">
                  <c:v>8.1235233553869648</c:v>
                </c:pt>
                <c:pt idx="79">
                  <c:v>8.2229531134285949</c:v>
                </c:pt>
                <c:pt idx="80">
                  <c:v>8.3224033582078576</c:v>
                </c:pt>
                <c:pt idx="81">
                  <c:v>8.4218731199962988</c:v>
                </c:pt>
                <c:pt idx="82">
                  <c:v>8.5213614857707594</c:v>
                </c:pt>
                <c:pt idx="83">
                  <c:v>8.620867595280405</c:v>
                </c:pt>
                <c:pt idx="84">
                  <c:v>8.7203906374281779</c:v>
                </c:pt>
                <c:pt idx="85">
                  <c:v>8.819929846938777</c:v>
                </c:pt>
                <c:pt idx="86">
                  <c:v>8.9194845012869628</c:v>
                </c:pt>
                <c:pt idx="87">
                  <c:v>9.0190539178634488</c:v>
                </c:pt>
                <c:pt idx="88">
                  <c:v>9.1186374513577917</c:v>
                </c:pt>
                <c:pt idx="89">
                  <c:v>9.2182344913390679</c:v>
                </c:pt>
                <c:pt idx="90">
                  <c:v>9.3178444600177937</c:v>
                </c:pt>
                <c:pt idx="91">
                  <c:v>9.4174668101735968</c:v>
                </c:pt>
                <c:pt idx="92">
                  <c:v>9.5171010232347673</c:v>
                </c:pt>
                <c:pt idx="93">
                  <c:v>9.6167466074971646</c:v>
                </c:pt>
                <c:pt idx="94">
                  <c:v>9.7164030964708115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17.44852607709748</c:v>
                </c:pt>
                <c:pt idx="1">
                  <c:v>10.046045918367353</c:v>
                </c:pt>
                <c:pt idx="2">
                  <c:v>6.6734693877551052</c:v>
                </c:pt>
                <c:pt idx="3">
                  <c:v>4.8871315192743756</c:v>
                </c:pt>
                <c:pt idx="4">
                  <c:v>3.8497292794668887</c:v>
                </c:pt>
                <c:pt idx="5">
                  <c:v>3.2115114795918362</c:v>
                </c:pt>
                <c:pt idx="6">
                  <c:v>2.8053917863441682</c:v>
                </c:pt>
                <c:pt idx="7">
                  <c:v>2.5433673469387776</c:v>
                </c:pt>
                <c:pt idx="8">
                  <c:v>2.3755102040816332</c:v>
                </c:pt>
                <c:pt idx="9">
                  <c:v>2.2717828798185939</c:v>
                </c:pt>
                <c:pt idx="10">
                  <c:v>2.2132351165318198</c:v>
                </c:pt>
                <c:pt idx="11">
                  <c:v>2.1874323198667232</c:v>
                </c:pt>
                <c:pt idx="12">
                  <c:v>2.1859410430839001</c:v>
                </c:pt>
                <c:pt idx="13">
                  <c:v>2.2028778698979607</c:v>
                </c:pt>
                <c:pt idx="14">
                  <c:v>2.2340371442694744</c:v>
                </c:pt>
                <c:pt idx="15">
                  <c:v>2.2763479465860419</c:v>
                </c:pt>
                <c:pt idx="16">
                  <c:v>2.3275255808694681</c:v>
                </c:pt>
                <c:pt idx="17">
                  <c:v>2.3858418367346927</c:v>
                </c:pt>
                <c:pt idx="18">
                  <c:v>2.4499699199407634</c:v>
                </c:pt>
                <c:pt idx="19">
                  <c:v>2.5188775510204082</c:v>
                </c:pt>
                <c:pt idx="20">
                  <c:v>2.5917518614250992</c:v>
                </c:pt>
                <c:pt idx="21">
                  <c:v>2.6679457199546484</c:v>
                </c:pt>
                <c:pt idx="22">
                  <c:v>2.7469387755102042</c:v>
                </c:pt>
                <c:pt idx="23">
                  <c:v>2.8283087791329566</c:v>
                </c:pt>
                <c:pt idx="24">
                  <c:v>2.9117101984826848</c:v>
                </c:pt>
                <c:pt idx="25">
                  <c:v>2.9968580799666773</c:v>
                </c:pt>
                <c:pt idx="26">
                  <c:v>3.0835157368536001</c:v>
                </c:pt>
                <c:pt idx="27">
                  <c:v>3.1714852607709751</c:v>
                </c:pt>
                <c:pt idx="28">
                  <c:v>3.2606001401601232</c:v>
                </c:pt>
                <c:pt idx="29">
                  <c:v>3.35071946747449</c:v>
                </c:pt>
                <c:pt idx="30">
                  <c:v>3.4417233560090712</c:v>
                </c:pt>
                <c:pt idx="31">
                  <c:v>3.5335092860673698</c:v>
                </c:pt>
                <c:pt idx="32">
                  <c:v>3.6259891711786754</c:v>
                </c:pt>
                <c:pt idx="33">
                  <c:v>3.7190869866465106</c:v>
                </c:pt>
                <c:pt idx="34">
                  <c:v>3.8127368405360684</c:v>
                </c:pt>
                <c:pt idx="35">
                  <c:v>3.9068813952173671</c:v>
                </c:pt>
                <c:pt idx="36">
                  <c:v>4.0014705685035352</c:v>
                </c:pt>
                <c:pt idx="37">
                  <c:v>4.0964604591836782</c:v>
                </c:pt>
                <c:pt idx="38">
                  <c:v>4.1918124537143822</c:v>
                </c:pt>
                <c:pt idx="39">
                  <c:v>4.2874924799851915</c:v>
                </c:pt>
                <c:pt idx="40">
                  <c:v>4.3834703811216258</c:v>
                </c:pt>
                <c:pt idx="41">
                  <c:v>4.4797193877551065</c:v>
                </c:pt>
                <c:pt idx="42">
                  <c:v>4.5762156714537694</c:v>
                </c:pt>
                <c:pt idx="43">
                  <c:v>4.6729379653562697</c:v>
                </c:pt>
                <c:pt idx="44">
                  <c:v>4.7698672406943805</c:v>
                </c:pt>
                <c:pt idx="45">
                  <c:v>4.8669864299886605</c:v>
                </c:pt>
                <c:pt idx="46">
                  <c:v>4.9642801893768764</c:v>
                </c:pt>
                <c:pt idx="47">
                  <c:v>5.0617346938775505</c:v>
                </c:pt>
                <c:pt idx="48">
                  <c:v>5.1593374604743873</c:v>
                </c:pt>
                <c:pt idx="49">
                  <c:v>5.2570771947832426</c:v>
                </c:pt>
                <c:pt idx="50">
                  <c:v>5.3549436577763849</c:v>
                </c:pt>
                <c:pt idx="51">
                  <c:v>5.4529275496206715</c:v>
                </c:pt>
                <c:pt idx="52">
                  <c:v>5.5510204081632688</c:v>
                </c:pt>
                <c:pt idx="53">
                  <c:v>5.6492145199916699</c:v>
                </c:pt>
                <c:pt idx="54">
                  <c:v>5.7475028423188297</c:v>
                </c:pt>
                <c:pt idx="55">
                  <c:v>5.8458789342133999</c:v>
                </c:pt>
                <c:pt idx="56">
                  <c:v>5.944336895918954</c:v>
                </c:pt>
                <c:pt idx="57">
                  <c:v>6.0428713151927438</c:v>
                </c:pt>
                <c:pt idx="58">
                  <c:v>6.1414772197511089</c:v>
                </c:pt>
                <c:pt idx="59">
                  <c:v>6.2401500350400312</c:v>
                </c:pt>
                <c:pt idx="60">
                  <c:v>6.3388855466600784</c:v>
                </c:pt>
                <c:pt idx="61">
                  <c:v>6.4376798668686224</c:v>
                </c:pt>
                <c:pt idx="62">
                  <c:v>6.5365294046612794</c:v>
                </c:pt>
                <c:pt idx="63">
                  <c:v>6.6354308390022645</c:v>
                </c:pt>
                <c:pt idx="64">
                  <c:v>6.7343810948304474</c:v>
                </c:pt>
                <c:pt idx="65">
                  <c:v>6.8333773215168421</c:v>
                </c:pt>
                <c:pt idx="66">
                  <c:v>6.932416873491678</c:v>
                </c:pt>
                <c:pt idx="67">
                  <c:v>7.0314972927946773</c:v>
                </c:pt>
                <c:pt idx="68">
                  <c:v>7.1306162933334409</c:v>
                </c:pt>
                <c:pt idx="69">
                  <c:v>7.2297717466616316</c:v>
                </c:pt>
                <c:pt idx="70">
                  <c:v>7.3289616691112496</c:v>
                </c:pt>
                <c:pt idx="71">
                  <c:v>7.4281842101340141</c:v>
                </c:pt>
                <c:pt idx="72">
                  <c:v>7.5274376417233526</c:v>
                </c:pt>
                <c:pt idx="73">
                  <c:v>7.6267203488043416</c:v>
                </c:pt>
                <c:pt idx="74">
                  <c:v>7.7260308204914576</c:v>
                </c:pt>
                <c:pt idx="75">
                  <c:v>7.825367642125884</c:v>
                </c:pt>
                <c:pt idx="76">
                  <c:v>7.9247294880137638</c:v>
                </c:pt>
                <c:pt idx="77">
                  <c:v>8.0241151147959187</c:v>
                </c:pt>
                <c:pt idx="78">
                  <c:v>8.1235233553869648</c:v>
                </c:pt>
                <c:pt idx="79">
                  <c:v>8.2229531134285949</c:v>
                </c:pt>
                <c:pt idx="80">
                  <c:v>8.3224033582078576</c:v>
                </c:pt>
                <c:pt idx="81">
                  <c:v>8.4218731199962988</c:v>
                </c:pt>
                <c:pt idx="82">
                  <c:v>8.5213614857707594</c:v>
                </c:pt>
                <c:pt idx="83">
                  <c:v>8.620867595280405</c:v>
                </c:pt>
                <c:pt idx="84">
                  <c:v>8.7203906374281779</c:v>
                </c:pt>
                <c:pt idx="85">
                  <c:v>8.819929846938777</c:v>
                </c:pt>
                <c:pt idx="86">
                  <c:v>8.9194845012869628</c:v>
                </c:pt>
                <c:pt idx="87">
                  <c:v>9.0190539178634488</c:v>
                </c:pt>
                <c:pt idx="88">
                  <c:v>9.1186374513577917</c:v>
                </c:pt>
                <c:pt idx="89">
                  <c:v>9.2182344913390679</c:v>
                </c:pt>
                <c:pt idx="90">
                  <c:v>9.3178444600177937</c:v>
                </c:pt>
                <c:pt idx="91">
                  <c:v>9.4174668101735968</c:v>
                </c:pt>
                <c:pt idx="92">
                  <c:v>9.5171010232347673</c:v>
                </c:pt>
                <c:pt idx="93">
                  <c:v>9.6167466074971646</c:v>
                </c:pt>
                <c:pt idx="94">
                  <c:v>9.7164030964708115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80-430B-9AE4-16CBB951189B}"/>
            </c:ext>
          </c:extLst>
        </c:ser>
        <c:ser>
          <c:idx val="2"/>
          <c:order val="2"/>
          <c:tx>
            <c:v>M</c:v>
          </c:tx>
          <c:spPr>
            <a:ln w="3463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'specific energy'!$F$2:$F$96</c:f>
              <c:numCache>
                <c:formatCode>General</c:formatCode>
                <c:ptCount val="95"/>
                <c:pt idx="0">
                  <c:v>10.334115646258498</c:v>
                </c:pt>
                <c:pt idx="1">
                  <c:v>7.7968367346938807</c:v>
                </c:pt>
                <c:pt idx="2">
                  <c:v>6.2984693877551052</c:v>
                </c:pt>
                <c:pt idx="3">
                  <c:v>5.3245578231292434</c:v>
                </c:pt>
                <c:pt idx="4">
                  <c:v>4.6546209912536476</c:v>
                </c:pt>
                <c:pt idx="5">
                  <c:v>4.1784183673469339</c:v>
                </c:pt>
                <c:pt idx="6">
                  <c:v>3.8347052154194987</c:v>
                </c:pt>
                <c:pt idx="7">
                  <c:v>3.5867346938775526</c:v>
                </c:pt>
                <c:pt idx="8">
                  <c:v>3.4111224489795915</c:v>
                </c:pt>
                <c:pt idx="9">
                  <c:v>3.2922789115646238</c:v>
                </c:pt>
                <c:pt idx="10">
                  <c:v>3.2194113029827336</c:v>
                </c:pt>
                <c:pt idx="11">
                  <c:v>3.1848104956268202</c:v>
                </c:pt>
                <c:pt idx="12">
                  <c:v>3.1828231292516986</c:v>
                </c:pt>
                <c:pt idx="13">
                  <c:v>3.209209183673468</c:v>
                </c:pt>
                <c:pt idx="14">
                  <c:v>3.2607262905162084</c:v>
                </c:pt>
                <c:pt idx="15">
                  <c:v>3.3348526077097476</c:v>
                </c:pt>
                <c:pt idx="16">
                  <c:v>3.4295972073039769</c:v>
                </c:pt>
                <c:pt idx="17">
                  <c:v>3.5433673469387776</c:v>
                </c:pt>
                <c:pt idx="18">
                  <c:v>3.6748736637512147</c:v>
                </c:pt>
                <c:pt idx="19">
                  <c:v>3.8230612244897961</c:v>
                </c:pt>
                <c:pt idx="20">
                  <c:v>3.9870585625554589</c:v>
                </c:pt>
                <c:pt idx="21">
                  <c:v>4.1661394557823126</c:v>
                </c:pt>
                <c:pt idx="22">
                  <c:v>4.3596938775510203</c:v>
                </c:pt>
                <c:pt idx="23">
                  <c:v>4.5672056514913661</c:v>
                </c:pt>
                <c:pt idx="24">
                  <c:v>4.7882350718065005</c:v>
                </c:pt>
                <c:pt idx="25">
                  <c:v>5.0224052478134036</c:v>
                </c:pt>
                <c:pt idx="26">
                  <c:v>5.2693912737508803</c:v>
                </c:pt>
                <c:pt idx="27">
                  <c:v>5.5289115646258438</c:v>
                </c:pt>
                <c:pt idx="28">
                  <c:v>5.8007208689927552</c:v>
                </c:pt>
                <c:pt idx="29">
                  <c:v>6.0846045918367357</c:v>
                </c:pt>
                <c:pt idx="30">
                  <c:v>6.3803741496598629</c:v>
                </c:pt>
                <c:pt idx="31">
                  <c:v>6.6878631452581034</c:v>
                </c:pt>
                <c:pt idx="32">
                  <c:v>7.0069241982507284</c:v>
                </c:pt>
                <c:pt idx="33">
                  <c:v>7.3374263038548788</c:v>
                </c:pt>
                <c:pt idx="34">
                  <c:v>7.6792526199669062</c:v>
                </c:pt>
                <c:pt idx="35">
                  <c:v>8.032298603651979</c:v>
                </c:pt>
                <c:pt idx="36">
                  <c:v>8.3964704343275773</c:v>
                </c:pt>
                <c:pt idx="37">
                  <c:v>8.7716836734693953</c:v>
                </c:pt>
                <c:pt idx="38">
                  <c:v>9.1578621204579385</c:v>
                </c:pt>
                <c:pt idx="39">
                  <c:v>9.5549368318756223</c:v>
                </c:pt>
                <c:pt idx="40">
                  <c:v>9.9628452776459593</c:v>
                </c:pt>
                <c:pt idx="41">
                  <c:v>10.381530612244914</c:v>
                </c:pt>
                <c:pt idx="42">
                  <c:v>10.810941043083902</c:v>
                </c:pt>
                <c:pt idx="43">
                  <c:v>11.25102928127772</c:v>
                </c:pt>
                <c:pt idx="44">
                  <c:v>11.70175206252714</c:v>
                </c:pt>
                <c:pt idx="45">
                  <c:v>12.163069727891148</c:v>
                </c:pt>
                <c:pt idx="46">
                  <c:v>12.634945855893381</c:v>
                </c:pt>
                <c:pt idx="47">
                  <c:v>13.11734693877551</c:v>
                </c:pt>
                <c:pt idx="48">
                  <c:v>13.610242096838734</c:v>
                </c:pt>
                <c:pt idx="49">
                  <c:v>14.113602825745691</c:v>
                </c:pt>
                <c:pt idx="50">
                  <c:v>14.627402772429727</c:v>
                </c:pt>
                <c:pt idx="51">
                  <c:v>15.151617535903261</c:v>
                </c:pt>
                <c:pt idx="52">
                  <c:v>15.686224489795919</c:v>
                </c:pt>
                <c:pt idx="53">
                  <c:v>16.231202623906704</c:v>
                </c:pt>
                <c:pt idx="54">
                  <c:v>16.786532402434645</c:v>
                </c:pt>
                <c:pt idx="55">
                  <c:v>17.35219563687544</c:v>
                </c:pt>
                <c:pt idx="56">
                  <c:v>17.92817537184364</c:v>
                </c:pt>
                <c:pt idx="57">
                  <c:v>18.514455782312943</c:v>
                </c:pt>
                <c:pt idx="58">
                  <c:v>19.111022080963529</c:v>
                </c:pt>
                <c:pt idx="59">
                  <c:v>19.717860434496401</c:v>
                </c:pt>
                <c:pt idx="60">
                  <c:v>20.334957887917085</c:v>
                </c:pt>
                <c:pt idx="61">
                  <c:v>20.962302295918342</c:v>
                </c:pt>
                <c:pt idx="62">
                  <c:v>21.599882260596548</c:v>
                </c:pt>
                <c:pt idx="63">
                  <c:v>22.247687074829912</c:v>
                </c:pt>
                <c:pt idx="64">
                  <c:v>22.905706670727948</c:v>
                </c:pt>
                <c:pt idx="65">
                  <c:v>23.573931572629036</c:v>
                </c:pt>
                <c:pt idx="66">
                  <c:v>24.252352854185126</c:v>
                </c:pt>
                <c:pt idx="67">
                  <c:v>24.940962099125336</c:v>
                </c:pt>
                <c:pt idx="68">
                  <c:v>25.639751365334877</c:v>
                </c:pt>
                <c:pt idx="69">
                  <c:v>26.348713151927416</c:v>
                </c:pt>
                <c:pt idx="70">
                  <c:v>27.067840369024321</c:v>
                </c:pt>
                <c:pt idx="71">
                  <c:v>27.79712630998344</c:v>
                </c:pt>
                <c:pt idx="72">
                  <c:v>28.536564625850353</c:v>
                </c:pt>
                <c:pt idx="73">
                  <c:v>29.286149301825962</c:v>
                </c:pt>
                <c:pt idx="74">
                  <c:v>30.045874635568516</c:v>
                </c:pt>
                <c:pt idx="75">
                  <c:v>30.815735217163773</c:v>
                </c:pt>
                <c:pt idx="76">
                  <c:v>31.595725910617414</c:v>
                </c:pt>
                <c:pt idx="77">
                  <c:v>32.385841836734663</c:v>
                </c:pt>
                <c:pt idx="78">
                  <c:v>33.186078357268826</c:v>
                </c:pt>
                <c:pt idx="79">
                  <c:v>33.996431060228964</c:v>
                </c:pt>
                <c:pt idx="80">
                  <c:v>34.816895746250296</c:v>
                </c:pt>
                <c:pt idx="81">
                  <c:v>35.647468415937794</c:v>
                </c:pt>
                <c:pt idx="82">
                  <c:v>36.488145258103252</c:v>
                </c:pt>
                <c:pt idx="83">
                  <c:v>37.338922638822993</c:v>
                </c:pt>
                <c:pt idx="84">
                  <c:v>38.199797091250275</c:v>
                </c:pt>
                <c:pt idx="85">
                  <c:v>39.070765306122453</c:v>
                </c:pt>
                <c:pt idx="86">
                  <c:v>39.951824122907553</c:v>
                </c:pt>
                <c:pt idx="87">
                  <c:v>40.84297052154195</c:v>
                </c:pt>
                <c:pt idx="88">
                  <c:v>41.744201614711805</c:v>
                </c:pt>
                <c:pt idx="89">
                  <c:v>42.655514640638863</c:v>
                </c:pt>
                <c:pt idx="90">
                  <c:v>43.576906956330923</c:v>
                </c:pt>
                <c:pt idx="91">
                  <c:v>44.508376031263545</c:v>
                </c:pt>
                <c:pt idx="92">
                  <c:v>45.449919441460793</c:v>
                </c:pt>
                <c:pt idx="93">
                  <c:v>46.40153486394555</c:v>
                </c:pt>
                <c:pt idx="94">
                  <c:v>47.363220071533746</c:v>
                </c:pt>
              </c:numCache>
            </c:numRef>
          </c:xVal>
          <c:yVal>
            <c:numRef>
              <c:f>'specific energy'!$D$2:$D$96</c:f>
              <c:numCache>
                <c:formatCode>General</c:formatCode>
                <c:ptCount val="95"/>
                <c:pt idx="0">
                  <c:v>0.30000000000000021</c:v>
                </c:pt>
                <c:pt idx="1">
                  <c:v>0.4</c:v>
                </c:pt>
                <c:pt idx="2">
                  <c:v>0.5</c:v>
                </c:pt>
                <c:pt idx="3">
                  <c:v>0.60000000000000042</c:v>
                </c:pt>
                <c:pt idx="4">
                  <c:v>0.7000000000000004</c:v>
                </c:pt>
                <c:pt idx="5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9">
                  <c:v>1.2</c:v>
                </c:pt>
                <c:pt idx="10">
                  <c:v>1.3</c:v>
                </c:pt>
                <c:pt idx="11">
                  <c:v>1.4</c:v>
                </c:pt>
                <c:pt idx="12">
                  <c:v>1.5</c:v>
                </c:pt>
                <c:pt idx="13">
                  <c:v>1.6</c:v>
                </c:pt>
                <c:pt idx="14">
                  <c:v>1.7</c:v>
                </c:pt>
                <c:pt idx="15">
                  <c:v>1.8</c:v>
                </c:pt>
                <c:pt idx="16">
                  <c:v>1.9000000000000001</c:v>
                </c:pt>
                <c:pt idx="17">
                  <c:v>2</c:v>
                </c:pt>
                <c:pt idx="18">
                  <c:v>2.1</c:v>
                </c:pt>
                <c:pt idx="19">
                  <c:v>2.2000000000000002</c:v>
                </c:pt>
                <c:pt idx="20">
                  <c:v>2.2999999999999998</c:v>
                </c:pt>
                <c:pt idx="21">
                  <c:v>2.4</c:v>
                </c:pt>
                <c:pt idx="22">
                  <c:v>2.5</c:v>
                </c:pt>
                <c:pt idx="23">
                  <c:v>2.6</c:v>
                </c:pt>
                <c:pt idx="24">
                  <c:v>2.7</c:v>
                </c:pt>
                <c:pt idx="25">
                  <c:v>2.8</c:v>
                </c:pt>
                <c:pt idx="26">
                  <c:v>2.9</c:v>
                </c:pt>
                <c:pt idx="27">
                  <c:v>3</c:v>
                </c:pt>
                <c:pt idx="28">
                  <c:v>3.1</c:v>
                </c:pt>
                <c:pt idx="29">
                  <c:v>3.2</c:v>
                </c:pt>
                <c:pt idx="30">
                  <c:v>3.3</c:v>
                </c:pt>
                <c:pt idx="31">
                  <c:v>3.4</c:v>
                </c:pt>
                <c:pt idx="32">
                  <c:v>3.5</c:v>
                </c:pt>
                <c:pt idx="33">
                  <c:v>3.6</c:v>
                </c:pt>
                <c:pt idx="34">
                  <c:v>3.7</c:v>
                </c:pt>
                <c:pt idx="35">
                  <c:v>3.8</c:v>
                </c:pt>
                <c:pt idx="36">
                  <c:v>3.9</c:v>
                </c:pt>
                <c:pt idx="37">
                  <c:v>4</c:v>
                </c:pt>
                <c:pt idx="38">
                  <c:v>4.0999999999999996</c:v>
                </c:pt>
                <c:pt idx="39">
                  <c:v>4.2</c:v>
                </c:pt>
                <c:pt idx="40">
                  <c:v>4.3</c:v>
                </c:pt>
                <c:pt idx="41">
                  <c:v>4.4000000000000004</c:v>
                </c:pt>
                <c:pt idx="42">
                  <c:v>4.5</c:v>
                </c:pt>
                <c:pt idx="43">
                  <c:v>4.5999999999999996</c:v>
                </c:pt>
                <c:pt idx="44">
                  <c:v>4.7</c:v>
                </c:pt>
                <c:pt idx="45">
                  <c:v>4.8</c:v>
                </c:pt>
                <c:pt idx="46">
                  <c:v>4.9000000000000004</c:v>
                </c:pt>
                <c:pt idx="47">
                  <c:v>5</c:v>
                </c:pt>
                <c:pt idx="48">
                  <c:v>5.0999999999999996</c:v>
                </c:pt>
                <c:pt idx="49">
                  <c:v>5.2</c:v>
                </c:pt>
                <c:pt idx="50">
                  <c:v>5.3</c:v>
                </c:pt>
                <c:pt idx="51">
                  <c:v>5.4</c:v>
                </c:pt>
                <c:pt idx="52">
                  <c:v>5.5</c:v>
                </c:pt>
                <c:pt idx="53">
                  <c:v>5.6</c:v>
                </c:pt>
                <c:pt idx="54">
                  <c:v>5.7</c:v>
                </c:pt>
                <c:pt idx="55">
                  <c:v>5.8</c:v>
                </c:pt>
                <c:pt idx="56">
                  <c:v>5.9</c:v>
                </c:pt>
                <c:pt idx="57">
                  <c:v>6</c:v>
                </c:pt>
                <c:pt idx="58">
                  <c:v>6.1</c:v>
                </c:pt>
                <c:pt idx="59">
                  <c:v>6.2</c:v>
                </c:pt>
                <c:pt idx="60">
                  <c:v>6.3</c:v>
                </c:pt>
                <c:pt idx="61">
                  <c:v>6.4</c:v>
                </c:pt>
                <c:pt idx="62">
                  <c:v>6.5</c:v>
                </c:pt>
                <c:pt idx="63">
                  <c:v>6.6</c:v>
                </c:pt>
                <c:pt idx="64">
                  <c:v>6.7</c:v>
                </c:pt>
                <c:pt idx="65">
                  <c:v>6.8</c:v>
                </c:pt>
                <c:pt idx="66">
                  <c:v>6.9</c:v>
                </c:pt>
                <c:pt idx="67">
                  <c:v>7</c:v>
                </c:pt>
                <c:pt idx="68">
                  <c:v>7.1</c:v>
                </c:pt>
                <c:pt idx="69">
                  <c:v>7.2</c:v>
                </c:pt>
                <c:pt idx="70">
                  <c:v>7.3</c:v>
                </c:pt>
                <c:pt idx="71">
                  <c:v>7.4</c:v>
                </c:pt>
                <c:pt idx="72">
                  <c:v>7.5</c:v>
                </c:pt>
                <c:pt idx="73">
                  <c:v>7.6</c:v>
                </c:pt>
                <c:pt idx="74">
                  <c:v>7.7</c:v>
                </c:pt>
                <c:pt idx="75">
                  <c:v>7.8</c:v>
                </c:pt>
                <c:pt idx="76">
                  <c:v>7.9</c:v>
                </c:pt>
                <c:pt idx="77">
                  <c:v>8</c:v>
                </c:pt>
                <c:pt idx="78">
                  <c:v>8.1</c:v>
                </c:pt>
                <c:pt idx="79">
                  <c:v>8.2000000000000011</c:v>
                </c:pt>
                <c:pt idx="80">
                  <c:v>8.3000000000000007</c:v>
                </c:pt>
                <c:pt idx="81">
                  <c:v>8.4</c:v>
                </c:pt>
                <c:pt idx="82">
                  <c:v>8.5</c:v>
                </c:pt>
                <c:pt idx="83">
                  <c:v>8.6</c:v>
                </c:pt>
                <c:pt idx="84">
                  <c:v>8.7000000000000011</c:v>
                </c:pt>
                <c:pt idx="85">
                  <c:v>8.8000000000000007</c:v>
                </c:pt>
                <c:pt idx="86">
                  <c:v>8.9</c:v>
                </c:pt>
                <c:pt idx="87">
                  <c:v>9</c:v>
                </c:pt>
                <c:pt idx="88">
                  <c:v>9.1</c:v>
                </c:pt>
                <c:pt idx="89">
                  <c:v>9.2000000000000011</c:v>
                </c:pt>
                <c:pt idx="90">
                  <c:v>9.3000000000000007</c:v>
                </c:pt>
                <c:pt idx="91">
                  <c:v>9.4</c:v>
                </c:pt>
                <c:pt idx="92">
                  <c:v>9.5</c:v>
                </c:pt>
                <c:pt idx="93">
                  <c:v>9.6</c:v>
                </c:pt>
                <c:pt idx="94">
                  <c:v>9.7000000000000011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80-430B-9AE4-16CBB95118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787008"/>
        <c:axId val="152225280"/>
      </c:scatterChart>
      <c:valAx>
        <c:axId val="151787008"/>
        <c:scaling>
          <c:orientation val="minMax"/>
          <c:max val="7"/>
          <c:min val="2"/>
        </c:scaling>
        <c:delete val="0"/>
        <c:axPos val="b"/>
        <c:title>
          <c:tx>
            <c:rich>
              <a:bodyPr/>
              <a:lstStyle/>
              <a:p>
                <a:pPr>
                  <a:defRPr sz="2181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 or M</a:t>
                </a:r>
              </a:p>
            </c:rich>
          </c:tx>
          <c:layout>
            <c:manualLayout>
              <c:xMode val="edge"/>
              <c:yMode val="edge"/>
              <c:x val="0.42307692307692341"/>
              <c:y val="0.89508928571428559"/>
            </c:manualLayout>
          </c:layout>
          <c:overlay val="0"/>
          <c:spPr>
            <a:noFill/>
            <a:ln w="34630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432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2181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2225280"/>
        <c:crosses val="autoZero"/>
        <c:crossBetween val="midCat"/>
        <c:majorUnit val="1"/>
        <c:minorUnit val="0.1"/>
      </c:valAx>
      <c:valAx>
        <c:axId val="152225280"/>
        <c:scaling>
          <c:orientation val="minMax"/>
          <c:max val="5"/>
        </c:scaling>
        <c:delete val="0"/>
        <c:axPos val="l"/>
        <c:title>
          <c:tx>
            <c:rich>
              <a:bodyPr/>
              <a:lstStyle/>
              <a:p>
                <a:pPr>
                  <a:defRPr sz="2181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367521367521368E-2"/>
              <c:y val="0.46651785714285754"/>
            </c:manualLayout>
          </c:layout>
          <c:overlay val="0"/>
          <c:spPr>
            <a:noFill/>
            <a:ln w="34630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432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2181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1787008"/>
        <c:crosses val="autoZero"/>
        <c:crossBetween val="midCat"/>
        <c:majorUnit val="1"/>
        <c:minorUnit val="0.1"/>
      </c:valAx>
      <c:spPr>
        <a:noFill/>
        <a:ln w="17315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4700854700854751"/>
          <c:y val="0.17857142857142877"/>
          <c:w val="0.26068376068376081"/>
          <c:h val="0.203125"/>
        </c:manualLayout>
      </c:layout>
      <c:overlay val="0"/>
      <c:spPr>
        <a:noFill/>
        <a:ln w="34630">
          <a:noFill/>
        </a:ln>
      </c:spPr>
      <c:txPr>
        <a:bodyPr/>
        <a:lstStyle/>
        <a:p>
          <a:pPr>
            <a:defRPr sz="200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181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71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20642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1.7000000000000002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50-40A2-8355-B75B0686D974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13762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50-40A2-8355-B75B0686D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054912"/>
        <c:axId val="164065280"/>
      </c:scatterChart>
      <c:valAx>
        <c:axId val="164054912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867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13762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72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67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4065280"/>
        <c:crosses val="autoZero"/>
        <c:crossBetween val="midCat"/>
        <c:majorUnit val="1"/>
        <c:minorUnit val="0.1"/>
      </c:valAx>
      <c:valAx>
        <c:axId val="164065280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867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13762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72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67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4054912"/>
        <c:crosses val="autoZero"/>
        <c:crossBetween val="midCat"/>
        <c:majorUnit val="1"/>
        <c:minorUnit val="0.1"/>
      </c:valAx>
      <c:spPr>
        <a:noFill/>
        <a:ln w="6881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67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23748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449-4AE7-8DA1-671059D63214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15832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449-4AE7-8DA1-671059D63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158912"/>
        <c:axId val="169185664"/>
      </c:scatterChart>
      <c:valAx>
        <c:axId val="169158912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997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15832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97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97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9185664"/>
        <c:crosses val="autoZero"/>
        <c:crossBetween val="midCat"/>
        <c:majorUnit val="1"/>
        <c:minorUnit val="0.1"/>
      </c:valAx>
      <c:valAx>
        <c:axId val="169185664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997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15832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97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97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9158912"/>
        <c:crosses val="autoZero"/>
        <c:crossBetween val="midCat"/>
        <c:majorUnit val="1"/>
        <c:minorUnit val="0.1"/>
      </c:valAx>
      <c:spPr>
        <a:noFill/>
        <a:ln w="7916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97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4561403508771947E-2"/>
          <c:y val="6.1503416856492091E-2"/>
          <c:w val="0.82631578947368423"/>
          <c:h val="0.731207289293849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Sheet1!$L$19</c:f>
              <c:strCache>
                <c:ptCount val="1"/>
                <c:pt idx="0">
                  <c:v>bottom</c:v>
                </c:pt>
              </c:strCache>
            </c:strRef>
          </c:tx>
          <c:spPr>
            <a:ln w="38099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Sheet1!$I$20:$I$48</c:f>
              <c:numCache>
                <c:formatCode>0.0</c:formatCode>
                <c:ptCount val="29"/>
                <c:pt idx="0">
                  <c:v>0</c:v>
                </c:pt>
                <c:pt idx="1">
                  <c:v>0.59739135856291958</c:v>
                </c:pt>
                <c:pt idx="2">
                  <c:v>1.1943072519673501</c:v>
                </c:pt>
                <c:pt idx="3">
                  <c:v>1.7906393548672981</c:v>
                </c:pt>
                <c:pt idx="4">
                  <c:v>2.3862492868425287</c:v>
                </c:pt>
                <c:pt idx="5">
                  <c:v>2.9809586361933338</c:v>
                </c:pt>
                <c:pt idx="6">
                  <c:v>3.5745350691104192</c:v>
                </c:pt>
                <c:pt idx="7">
                  <c:v>4.1666727216442689</c:v>
                </c:pt>
                <c:pt idx="8">
                  <c:v>4.7569641011848134</c:v>
                </c:pt>
                <c:pt idx="9">
                  <c:v>5.3448591419710478</c:v>
                </c:pt>
                <c:pt idx="10">
                  <c:v>5.9296044132837924</c:v>
                </c:pt>
                <c:pt idx="11">
                  <c:v>6.5101509220828806</c:v>
                </c:pt>
                <c:pt idx="12">
                  <c:v>7.0850108298854346</c:v>
                </c:pt>
                <c:pt idx="13">
                  <c:v>7.6520283286278259</c:v>
                </c:pt>
                <c:pt idx="14">
                  <c:v>8.2080005418740019</c:v>
                </c:pt>
                <c:pt idx="15">
                  <c:v>8.7480235415479104</c:v>
                </c:pt>
                <c:pt idx="16">
                  <c:v>9.2643030923554672</c:v>
                </c:pt>
                <c:pt idx="17">
                  <c:v>9.7438374531777381</c:v>
                </c:pt>
                <c:pt idx="18">
                  <c:v>10.163455227777941</c:v>
                </c:pt>
                <c:pt idx="19">
                  <c:v>10.477634504438353</c:v>
                </c:pt>
                <c:pt idx="20">
                  <c:v>10.581490173209316</c:v>
                </c:pt>
                <c:pt idx="21">
                  <c:v>10.145823553014099</c:v>
                </c:pt>
                <c:pt idx="22">
                  <c:v>6.5691365110535855</c:v>
                </c:pt>
                <c:pt idx="23">
                  <c:v>11.084748461023342</c:v>
                </c:pt>
                <c:pt idx="24">
                  <c:v>13.355561482700558</c:v>
                </c:pt>
                <c:pt idx="25">
                  <c:v>15.111759851154709</c:v>
                </c:pt>
                <c:pt idx="26">
                  <c:v>16.580124387562559</c:v>
                </c:pt>
                <c:pt idx="27">
                  <c:v>17.754958490930296</c:v>
                </c:pt>
                <c:pt idx="28">
                  <c:v>18.45067373410641</c:v>
                </c:pt>
              </c:numCache>
            </c:numRef>
          </c:xVal>
          <c:yVal>
            <c:numRef>
              <c:f>Sheet1!$L$20:$L$48</c:f>
              <c:numCache>
                <c:formatCode>0.000</c:formatCode>
                <c:ptCount val="29"/>
                <c:pt idx="0">
                  <c:v>0</c:v>
                </c:pt>
                <c:pt idx="1">
                  <c:v>2.9869567928145994E-2</c:v>
                </c:pt>
                <c:pt idx="2">
                  <c:v>5.9715362598367468E-2</c:v>
                </c:pt>
                <c:pt idx="3">
                  <c:v>8.9531967743365054E-2</c:v>
                </c:pt>
                <c:pt idx="4">
                  <c:v>0.11931246434212645</c:v>
                </c:pt>
                <c:pt idx="5">
                  <c:v>0.14904793180966694</c:v>
                </c:pt>
                <c:pt idx="6">
                  <c:v>0.17872675345552094</c:v>
                </c:pt>
                <c:pt idx="7">
                  <c:v>0.20833363608221339</c:v>
                </c:pt>
                <c:pt idx="8">
                  <c:v>0.23784820505924079</c:v>
                </c:pt>
                <c:pt idx="9">
                  <c:v>0.26724295709855239</c:v>
                </c:pt>
                <c:pt idx="10">
                  <c:v>0.29648022066418966</c:v>
                </c:pt>
                <c:pt idx="11">
                  <c:v>0.32550754610414434</c:v>
                </c:pt>
                <c:pt idx="12">
                  <c:v>0.35425054149427226</c:v>
                </c:pt>
                <c:pt idx="13">
                  <c:v>0.38260141643139123</c:v>
                </c:pt>
                <c:pt idx="14">
                  <c:v>0.41040002709370038</c:v>
                </c:pt>
                <c:pt idx="15">
                  <c:v>0.43740117707739612</c:v>
                </c:pt>
                <c:pt idx="16">
                  <c:v>0.46321515461777379</c:v>
                </c:pt>
                <c:pt idx="17">
                  <c:v>0.48719187265888692</c:v>
                </c:pt>
                <c:pt idx="18">
                  <c:v>0.50817276138889655</c:v>
                </c:pt>
                <c:pt idx="19">
                  <c:v>0.52388172522191656</c:v>
                </c:pt>
                <c:pt idx="20">
                  <c:v>0.52907450866046535</c:v>
                </c:pt>
                <c:pt idx="21">
                  <c:v>0.50729117765070553</c:v>
                </c:pt>
                <c:pt idx="22">
                  <c:v>0.32845682555267991</c:v>
                </c:pt>
                <c:pt idx="23">
                  <c:v>0.55423742305116708</c:v>
                </c:pt>
                <c:pt idx="24">
                  <c:v>0.66777807413502877</c:v>
                </c:pt>
                <c:pt idx="25">
                  <c:v>0.75558799255773568</c:v>
                </c:pt>
                <c:pt idx="26">
                  <c:v>0.82900621937812913</c:v>
                </c:pt>
                <c:pt idx="27">
                  <c:v>0.88774792454651397</c:v>
                </c:pt>
                <c:pt idx="28">
                  <c:v>0.9225336867053201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201-4C7B-97E3-7EB90368783D}"/>
            </c:ext>
          </c:extLst>
        </c:ser>
        <c:ser>
          <c:idx val="1"/>
          <c:order val="1"/>
          <c:tx>
            <c:strRef>
              <c:f>Sheet1!$M$19</c:f>
              <c:strCache>
                <c:ptCount val="1"/>
                <c:pt idx="0">
                  <c:v>surface</c:v>
                </c:pt>
              </c:strCache>
            </c:strRef>
          </c:tx>
          <c:spPr>
            <a:ln w="38099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Sheet1!$I$20:$I$48</c:f>
              <c:numCache>
                <c:formatCode>0.0</c:formatCode>
                <c:ptCount val="29"/>
                <c:pt idx="0">
                  <c:v>0</c:v>
                </c:pt>
                <c:pt idx="1">
                  <c:v>0.59739135856291958</c:v>
                </c:pt>
                <c:pt idx="2">
                  <c:v>1.1943072519673501</c:v>
                </c:pt>
                <c:pt idx="3">
                  <c:v>1.7906393548672981</c:v>
                </c:pt>
                <c:pt idx="4">
                  <c:v>2.3862492868425287</c:v>
                </c:pt>
                <c:pt idx="5">
                  <c:v>2.9809586361933338</c:v>
                </c:pt>
                <c:pt idx="6">
                  <c:v>3.5745350691104192</c:v>
                </c:pt>
                <c:pt idx="7">
                  <c:v>4.1666727216442689</c:v>
                </c:pt>
                <c:pt idx="8">
                  <c:v>4.7569641011848134</c:v>
                </c:pt>
                <c:pt idx="9">
                  <c:v>5.3448591419710478</c:v>
                </c:pt>
                <c:pt idx="10">
                  <c:v>5.9296044132837924</c:v>
                </c:pt>
                <c:pt idx="11">
                  <c:v>6.5101509220828806</c:v>
                </c:pt>
                <c:pt idx="12">
                  <c:v>7.0850108298854346</c:v>
                </c:pt>
                <c:pt idx="13">
                  <c:v>7.6520283286278259</c:v>
                </c:pt>
                <c:pt idx="14">
                  <c:v>8.2080005418740019</c:v>
                </c:pt>
                <c:pt idx="15">
                  <c:v>8.7480235415479104</c:v>
                </c:pt>
                <c:pt idx="16">
                  <c:v>9.2643030923554672</c:v>
                </c:pt>
                <c:pt idx="17">
                  <c:v>9.7438374531777381</c:v>
                </c:pt>
                <c:pt idx="18">
                  <c:v>10.163455227777941</c:v>
                </c:pt>
                <c:pt idx="19">
                  <c:v>10.477634504438353</c:v>
                </c:pt>
                <c:pt idx="20">
                  <c:v>10.581490173209316</c:v>
                </c:pt>
                <c:pt idx="21">
                  <c:v>10.145823553014099</c:v>
                </c:pt>
                <c:pt idx="22">
                  <c:v>6.5691365110535855</c:v>
                </c:pt>
                <c:pt idx="23">
                  <c:v>11.084748461023342</c:v>
                </c:pt>
                <c:pt idx="24">
                  <c:v>13.355561482700558</c:v>
                </c:pt>
                <c:pt idx="25">
                  <c:v>15.111759851154709</c:v>
                </c:pt>
                <c:pt idx="26">
                  <c:v>16.580124387562559</c:v>
                </c:pt>
                <c:pt idx="27">
                  <c:v>17.754958490930296</c:v>
                </c:pt>
                <c:pt idx="28">
                  <c:v>18.45067373410641</c:v>
                </c:pt>
              </c:numCache>
            </c:numRef>
          </c:xVal>
          <c:yVal>
            <c:numRef>
              <c:f>Sheet1!$M$20:$M$48</c:f>
              <c:numCache>
                <c:formatCode>0.000</c:formatCode>
                <c:ptCount val="29"/>
                <c:pt idx="0">
                  <c:v>0.86600000000000044</c:v>
                </c:pt>
                <c:pt idx="1">
                  <c:v>0.8658695679281464</c:v>
                </c:pt>
                <c:pt idx="2">
                  <c:v>0.8657153625983679</c:v>
                </c:pt>
                <c:pt idx="3">
                  <c:v>0.86553196774336449</c:v>
                </c:pt>
                <c:pt idx="4">
                  <c:v>0.86531246434212639</c:v>
                </c:pt>
                <c:pt idx="5">
                  <c:v>0.86504793180966655</c:v>
                </c:pt>
                <c:pt idx="6">
                  <c:v>0.86472675345552152</c:v>
                </c:pt>
                <c:pt idx="7">
                  <c:v>0.86433363608221314</c:v>
                </c:pt>
                <c:pt idx="8">
                  <c:v>0.86384820505924065</c:v>
                </c:pt>
                <c:pt idx="9">
                  <c:v>0.86324295709855281</c:v>
                </c:pt>
                <c:pt idx="10">
                  <c:v>0.86248022066418983</c:v>
                </c:pt>
                <c:pt idx="11">
                  <c:v>0.86150754610414371</c:v>
                </c:pt>
                <c:pt idx="12">
                  <c:v>0.86025054149427171</c:v>
                </c:pt>
                <c:pt idx="13">
                  <c:v>0.85860141643139221</c:v>
                </c:pt>
                <c:pt idx="14">
                  <c:v>0.85640002709370022</c:v>
                </c:pt>
                <c:pt idx="15">
                  <c:v>0.8534011770773956</c:v>
                </c:pt>
                <c:pt idx="16">
                  <c:v>0.84921515461777364</c:v>
                </c:pt>
                <c:pt idx="17">
                  <c:v>0.84319187265888806</c:v>
                </c:pt>
                <c:pt idx="18">
                  <c:v>0.83417276138889651</c:v>
                </c:pt>
                <c:pt idx="19">
                  <c:v>0.81988172522191638</c:v>
                </c:pt>
                <c:pt idx="20">
                  <c:v>0.79507450866046481</c:v>
                </c:pt>
                <c:pt idx="21">
                  <c:v>0.74329117765070518</c:v>
                </c:pt>
                <c:pt idx="22">
                  <c:v>0.53445682555267859</c:v>
                </c:pt>
                <c:pt idx="23">
                  <c:v>0.73023742305116668</c:v>
                </c:pt>
                <c:pt idx="24">
                  <c:v>0.81377807413502801</c:v>
                </c:pt>
                <c:pt idx="25">
                  <c:v>0.87158799255773489</c:v>
                </c:pt>
                <c:pt idx="26">
                  <c:v>0.91500621937812854</c:v>
                </c:pt>
                <c:pt idx="27">
                  <c:v>0.94374792454651379</c:v>
                </c:pt>
                <c:pt idx="28">
                  <c:v>0.94853368670531957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201-4C7B-97E3-7EB90368783D}"/>
            </c:ext>
          </c:extLst>
        </c:ser>
        <c:ser>
          <c:idx val="2"/>
          <c:order val="2"/>
          <c:tx>
            <c:strRef>
              <c:f>Sheet1!$N$19</c:f>
              <c:strCache>
                <c:ptCount val="1"/>
                <c:pt idx="0">
                  <c:v>yc</c:v>
                </c:pt>
              </c:strCache>
            </c:strRef>
          </c:tx>
          <c:spPr>
            <a:ln w="38099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Sheet1!$I$20:$I$48</c:f>
              <c:numCache>
                <c:formatCode>0.0</c:formatCode>
                <c:ptCount val="29"/>
                <c:pt idx="0">
                  <c:v>0</c:v>
                </c:pt>
                <c:pt idx="1">
                  <c:v>0.59739135856291958</c:v>
                </c:pt>
                <c:pt idx="2">
                  <c:v>1.1943072519673501</c:v>
                </c:pt>
                <c:pt idx="3">
                  <c:v>1.7906393548672981</c:v>
                </c:pt>
                <c:pt idx="4">
                  <c:v>2.3862492868425287</c:v>
                </c:pt>
                <c:pt idx="5">
                  <c:v>2.9809586361933338</c:v>
                </c:pt>
                <c:pt idx="6">
                  <c:v>3.5745350691104192</c:v>
                </c:pt>
                <c:pt idx="7">
                  <c:v>4.1666727216442689</c:v>
                </c:pt>
                <c:pt idx="8">
                  <c:v>4.7569641011848134</c:v>
                </c:pt>
                <c:pt idx="9">
                  <c:v>5.3448591419710478</c:v>
                </c:pt>
                <c:pt idx="10">
                  <c:v>5.9296044132837924</c:v>
                </c:pt>
                <c:pt idx="11">
                  <c:v>6.5101509220828806</c:v>
                </c:pt>
                <c:pt idx="12">
                  <c:v>7.0850108298854346</c:v>
                </c:pt>
                <c:pt idx="13">
                  <c:v>7.6520283286278259</c:v>
                </c:pt>
                <c:pt idx="14">
                  <c:v>8.2080005418740019</c:v>
                </c:pt>
                <c:pt idx="15">
                  <c:v>8.7480235415479104</c:v>
                </c:pt>
                <c:pt idx="16">
                  <c:v>9.2643030923554672</c:v>
                </c:pt>
                <c:pt idx="17">
                  <c:v>9.7438374531777381</c:v>
                </c:pt>
                <c:pt idx="18">
                  <c:v>10.163455227777941</c:v>
                </c:pt>
                <c:pt idx="19">
                  <c:v>10.477634504438353</c:v>
                </c:pt>
                <c:pt idx="20">
                  <c:v>10.581490173209316</c:v>
                </c:pt>
                <c:pt idx="21">
                  <c:v>10.145823553014099</c:v>
                </c:pt>
                <c:pt idx="22">
                  <c:v>6.5691365110535855</c:v>
                </c:pt>
                <c:pt idx="23">
                  <c:v>11.084748461023342</c:v>
                </c:pt>
                <c:pt idx="24">
                  <c:v>13.355561482700558</c:v>
                </c:pt>
                <c:pt idx="25">
                  <c:v>15.111759851154709</c:v>
                </c:pt>
                <c:pt idx="26">
                  <c:v>16.580124387562559</c:v>
                </c:pt>
                <c:pt idx="27">
                  <c:v>17.754958490930296</c:v>
                </c:pt>
                <c:pt idx="28">
                  <c:v>18.45067373410641</c:v>
                </c:pt>
              </c:numCache>
            </c:numRef>
          </c:xVal>
          <c:yVal>
            <c:numRef>
              <c:f>Sheet1!$N$20:$N$48</c:f>
              <c:numCache>
                <c:formatCode>0.00000</c:formatCode>
                <c:ptCount val="29"/>
                <c:pt idx="0">
                  <c:v>0.27144522809971439</c:v>
                </c:pt>
                <c:pt idx="1">
                  <c:v>0.30131479602786093</c:v>
                </c:pt>
                <c:pt idx="2">
                  <c:v>0.33116059069808207</c:v>
                </c:pt>
                <c:pt idx="3">
                  <c:v>0.36097719584307952</c:v>
                </c:pt>
                <c:pt idx="4">
                  <c:v>0.39075769244184111</c:v>
                </c:pt>
                <c:pt idx="5">
                  <c:v>0.42049315990938108</c:v>
                </c:pt>
                <c:pt idx="6">
                  <c:v>0.4501719815552353</c:v>
                </c:pt>
                <c:pt idx="7">
                  <c:v>0.47977886418192789</c:v>
                </c:pt>
                <c:pt idx="8">
                  <c:v>0.50929343315895503</c:v>
                </c:pt>
                <c:pt idx="9">
                  <c:v>0.53868818519826656</c:v>
                </c:pt>
                <c:pt idx="10">
                  <c:v>0.56792544876390383</c:v>
                </c:pt>
                <c:pt idx="11">
                  <c:v>0.5969527742038585</c:v>
                </c:pt>
                <c:pt idx="12">
                  <c:v>0.62569576959398721</c:v>
                </c:pt>
                <c:pt idx="13">
                  <c:v>0.65404664453110628</c:v>
                </c:pt>
                <c:pt idx="14">
                  <c:v>0.68184525519341566</c:v>
                </c:pt>
                <c:pt idx="15">
                  <c:v>0.70884640517711062</c:v>
                </c:pt>
                <c:pt idx="16">
                  <c:v>0.73466038271748824</c:v>
                </c:pt>
                <c:pt idx="17">
                  <c:v>0.75863710075860125</c:v>
                </c:pt>
                <c:pt idx="18">
                  <c:v>0.77961798948861083</c:v>
                </c:pt>
                <c:pt idx="19">
                  <c:v>0.79532695332163128</c:v>
                </c:pt>
                <c:pt idx="20">
                  <c:v>0.80051973676017973</c:v>
                </c:pt>
                <c:pt idx="21">
                  <c:v>0.77873640575041969</c:v>
                </c:pt>
                <c:pt idx="22">
                  <c:v>0.59990205365239391</c:v>
                </c:pt>
                <c:pt idx="23">
                  <c:v>0.82568265115088202</c:v>
                </c:pt>
                <c:pt idx="24">
                  <c:v>0.9392233022347426</c:v>
                </c:pt>
                <c:pt idx="25">
                  <c:v>1.0270332206574491</c:v>
                </c:pt>
                <c:pt idx="26">
                  <c:v>1.1004514474778431</c:v>
                </c:pt>
                <c:pt idx="27">
                  <c:v>1.1591931526462282</c:v>
                </c:pt>
                <c:pt idx="28">
                  <c:v>1.1939789148050357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201-4C7B-97E3-7EB90368783D}"/>
            </c:ext>
          </c:extLst>
        </c:ser>
        <c:ser>
          <c:idx val="3"/>
          <c:order val="3"/>
          <c:tx>
            <c:strRef>
              <c:f>Sheet1!$O$19</c:f>
              <c:strCache>
                <c:ptCount val="1"/>
                <c:pt idx="0">
                  <c:v>yn</c:v>
                </c:pt>
              </c:strCache>
            </c:strRef>
          </c:tx>
          <c:spPr>
            <a:ln w="38099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Sheet1!$I$20:$I$48</c:f>
              <c:numCache>
                <c:formatCode>0.0</c:formatCode>
                <c:ptCount val="29"/>
                <c:pt idx="0">
                  <c:v>0</c:v>
                </c:pt>
                <c:pt idx="1">
                  <c:v>0.59739135856291958</c:v>
                </c:pt>
                <c:pt idx="2">
                  <c:v>1.1943072519673501</c:v>
                </c:pt>
                <c:pt idx="3">
                  <c:v>1.7906393548672981</c:v>
                </c:pt>
                <c:pt idx="4">
                  <c:v>2.3862492868425287</c:v>
                </c:pt>
                <c:pt idx="5">
                  <c:v>2.9809586361933338</c:v>
                </c:pt>
                <c:pt idx="6">
                  <c:v>3.5745350691104192</c:v>
                </c:pt>
                <c:pt idx="7">
                  <c:v>4.1666727216442689</c:v>
                </c:pt>
                <c:pt idx="8">
                  <c:v>4.7569641011848134</c:v>
                </c:pt>
                <c:pt idx="9">
                  <c:v>5.3448591419710478</c:v>
                </c:pt>
                <c:pt idx="10">
                  <c:v>5.9296044132837924</c:v>
                </c:pt>
                <c:pt idx="11">
                  <c:v>6.5101509220828806</c:v>
                </c:pt>
                <c:pt idx="12">
                  <c:v>7.0850108298854346</c:v>
                </c:pt>
                <c:pt idx="13">
                  <c:v>7.6520283286278259</c:v>
                </c:pt>
                <c:pt idx="14">
                  <c:v>8.2080005418740019</c:v>
                </c:pt>
                <c:pt idx="15">
                  <c:v>8.7480235415479104</c:v>
                </c:pt>
                <c:pt idx="16">
                  <c:v>9.2643030923554672</c:v>
                </c:pt>
                <c:pt idx="17">
                  <c:v>9.7438374531777381</c:v>
                </c:pt>
                <c:pt idx="18">
                  <c:v>10.163455227777941</c:v>
                </c:pt>
                <c:pt idx="19">
                  <c:v>10.477634504438353</c:v>
                </c:pt>
                <c:pt idx="20">
                  <c:v>10.581490173209316</c:v>
                </c:pt>
                <c:pt idx="21">
                  <c:v>10.145823553014099</c:v>
                </c:pt>
                <c:pt idx="22">
                  <c:v>6.5691365110535855</c:v>
                </c:pt>
                <c:pt idx="23">
                  <c:v>11.084748461023342</c:v>
                </c:pt>
                <c:pt idx="24">
                  <c:v>13.355561482700558</c:v>
                </c:pt>
                <c:pt idx="25">
                  <c:v>15.111759851154709</c:v>
                </c:pt>
                <c:pt idx="26">
                  <c:v>16.580124387562559</c:v>
                </c:pt>
                <c:pt idx="27">
                  <c:v>17.754958490930296</c:v>
                </c:pt>
                <c:pt idx="28">
                  <c:v>18.45067373410641</c:v>
                </c:pt>
              </c:numCache>
            </c:numRef>
          </c:xVal>
          <c:yVal>
            <c:numRef>
              <c:f>Sheet1!$O$20:$O$48</c:f>
              <c:numCache>
                <c:formatCode>0.000</c:formatCode>
                <c:ptCount val="29"/>
                <c:pt idx="0">
                  <c:v>0.20505677961493987</c:v>
                </c:pt>
                <c:pt idx="1">
                  <c:v>0.23492634754308594</c:v>
                </c:pt>
                <c:pt idx="2">
                  <c:v>0.26477214221330725</c:v>
                </c:pt>
                <c:pt idx="3">
                  <c:v>0.29458874735830515</c:v>
                </c:pt>
                <c:pt idx="4">
                  <c:v>0.32436924395706679</c:v>
                </c:pt>
                <c:pt idx="5">
                  <c:v>0.35410471142460692</c:v>
                </c:pt>
                <c:pt idx="6">
                  <c:v>0.38378353307046104</c:v>
                </c:pt>
                <c:pt idx="7">
                  <c:v>0.41339041569715346</c:v>
                </c:pt>
                <c:pt idx="8">
                  <c:v>0.44290498467418077</c:v>
                </c:pt>
                <c:pt idx="9">
                  <c:v>0.47229973671349224</c:v>
                </c:pt>
                <c:pt idx="10">
                  <c:v>0.50153700027912929</c:v>
                </c:pt>
                <c:pt idx="11">
                  <c:v>0.5305643257190833</c:v>
                </c:pt>
                <c:pt idx="12">
                  <c:v>0.55930732110921144</c:v>
                </c:pt>
                <c:pt idx="13">
                  <c:v>0.58765819604633129</c:v>
                </c:pt>
                <c:pt idx="14">
                  <c:v>0.61545680670864011</c:v>
                </c:pt>
                <c:pt idx="15">
                  <c:v>0.64245795669233574</c:v>
                </c:pt>
                <c:pt idx="16">
                  <c:v>0.66827193423271425</c:v>
                </c:pt>
                <c:pt idx="17">
                  <c:v>0.69224865227382792</c:v>
                </c:pt>
                <c:pt idx="18">
                  <c:v>0.71322954100383662</c:v>
                </c:pt>
                <c:pt idx="19">
                  <c:v>0.72893850483685652</c:v>
                </c:pt>
                <c:pt idx="20">
                  <c:v>0.73413128827540564</c:v>
                </c:pt>
                <c:pt idx="21">
                  <c:v>0.71234795726564493</c:v>
                </c:pt>
                <c:pt idx="22">
                  <c:v>0.53351360516761848</c:v>
                </c:pt>
                <c:pt idx="23">
                  <c:v>0.75929420266610792</c:v>
                </c:pt>
                <c:pt idx="24">
                  <c:v>0.87283485374996783</c:v>
                </c:pt>
                <c:pt idx="25">
                  <c:v>0.96064477217267596</c:v>
                </c:pt>
                <c:pt idx="26">
                  <c:v>1.0340629989930685</c:v>
                </c:pt>
                <c:pt idx="27">
                  <c:v>1.0928047041614537</c:v>
                </c:pt>
                <c:pt idx="28">
                  <c:v>1.1275904663202605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201-4C7B-97E3-7EB9036878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770432"/>
        <c:axId val="172125184"/>
      </c:scatterChart>
      <c:valAx>
        <c:axId val="170770432"/>
        <c:scaling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 sz="1400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distance upstream (m)</a:t>
                </a:r>
              </a:p>
            </c:rich>
          </c:tx>
          <c:layout>
            <c:manualLayout>
              <c:xMode val="edge"/>
              <c:yMode val="edge"/>
              <c:x val="0.28596491228070203"/>
              <c:y val="0.89749430523918017"/>
            </c:manualLayout>
          </c:layout>
          <c:overlay val="0"/>
          <c:spPr>
            <a:noFill/>
            <a:ln w="25399">
              <a:noFill/>
            </a:ln>
          </c:spPr>
        </c:title>
        <c:numFmt formatCode="0" sourceLinked="0"/>
        <c:majorTickMark val="cross"/>
        <c:minorTickMark val="none"/>
        <c:tickLblPos val="nextTo"/>
        <c:spPr>
          <a:ln w="31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72125184"/>
        <c:crosses val="autoZero"/>
        <c:crossBetween val="midCat"/>
      </c:valAx>
      <c:valAx>
        <c:axId val="172125184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 sz="1400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elevation (m)</a:t>
                </a:r>
              </a:p>
            </c:rich>
          </c:tx>
          <c:layout>
            <c:manualLayout>
              <c:xMode val="edge"/>
              <c:yMode val="edge"/>
              <c:x val="0.92105263157894735"/>
              <c:y val="0.30751708428246055"/>
            </c:manualLayout>
          </c:layout>
          <c:overlay val="0"/>
          <c:spPr>
            <a:noFill/>
            <a:ln w="25399">
              <a:noFill/>
            </a:ln>
          </c:spPr>
        </c:title>
        <c:numFmt formatCode="0.0" sourceLinked="0"/>
        <c:majorTickMark val="cross"/>
        <c:minorTickMark val="none"/>
        <c:tickLblPos val="nextTo"/>
        <c:spPr>
          <a:ln w="31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70770432"/>
        <c:crosses val="autoZero"/>
        <c:crossBetween val="midCat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1929824561403515"/>
          <c:y val="0.51025056947608161"/>
          <c:w val="0.17192982456140374"/>
          <c:h val="0.2574031890660593"/>
        </c:manualLayout>
      </c:layout>
      <c:overlay val="0"/>
      <c:spPr>
        <a:solidFill>
          <a:schemeClr val="bg1"/>
        </a:solidFill>
        <a:ln w="3175">
          <a:solidFill>
            <a:schemeClr val="tx1"/>
          </a:solidFill>
          <a:prstDash val="solid"/>
        </a:ln>
      </c:spPr>
      <c:txPr>
        <a:bodyPr/>
        <a:lstStyle/>
        <a:p>
          <a:pPr>
            <a:defRPr sz="1285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400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774011299435058E-2"/>
          <c:y val="6.474820143884899E-2"/>
          <c:w val="0.86016949152542421"/>
          <c:h val="0.717026378896882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Sheet1!$L$19</c:f>
              <c:strCache>
                <c:ptCount val="1"/>
                <c:pt idx="0">
                  <c:v>bottom</c:v>
                </c:pt>
              </c:strCache>
            </c:strRef>
          </c:tx>
          <c:spPr>
            <a:ln w="28115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Sheet1!$I$20:$I$48</c:f>
              <c:numCache>
                <c:formatCode>0.0</c:formatCode>
                <c:ptCount val="29"/>
                <c:pt idx="0">
                  <c:v>0</c:v>
                </c:pt>
                <c:pt idx="1">
                  <c:v>3.334061123644231</c:v>
                </c:pt>
                <c:pt idx="2">
                  <c:v>6.8185716551969469</c:v>
                </c:pt>
                <c:pt idx="3">
                  <c:v>10.512968650525519</c:v>
                </c:pt>
                <c:pt idx="4">
                  <c:v>14.515459904344587</c:v>
                </c:pt>
                <c:pt idx="5">
                  <c:v>19.005167095578024</c:v>
                </c:pt>
                <c:pt idx="6">
                  <c:v>24.362739400249744</c:v>
                </c:pt>
                <c:pt idx="7">
                  <c:v>31.648822288124119</c:v>
                </c:pt>
                <c:pt idx="8">
                  <c:v>46.574001500328315</c:v>
                </c:pt>
                <c:pt idx="9">
                  <c:v>20.41594311348009</c:v>
                </c:pt>
                <c:pt idx="10">
                  <c:v>15.618588710863682</c:v>
                </c:pt>
                <c:pt idx="11">
                  <c:v>13.696454478536564</c:v>
                </c:pt>
                <c:pt idx="12">
                  <c:v>12.892611694705574</c:v>
                </c:pt>
                <c:pt idx="13">
                  <c:v>12.670671643037167</c:v>
                </c:pt>
                <c:pt idx="14">
                  <c:v>12.796218130354541</c:v>
                </c:pt>
                <c:pt idx="15">
                  <c:v>13.145564119600934</c:v>
                </c:pt>
                <c:pt idx="16">
                  <c:v>13.64524160061838</c:v>
                </c:pt>
                <c:pt idx="17">
                  <c:v>14.247885470241068</c:v>
                </c:pt>
                <c:pt idx="18">
                  <c:v>14.921066036034158</c:v>
                </c:pt>
                <c:pt idx="19">
                  <c:v>15.641534115216457</c:v>
                </c:pt>
                <c:pt idx="20">
                  <c:v>16.392003089030773</c:v>
                </c:pt>
                <c:pt idx="21">
                  <c:v>17.159224545661132</c:v>
                </c:pt>
                <c:pt idx="22">
                  <c:v>17.932764742083577</c:v>
                </c:pt>
                <c:pt idx="23">
                  <c:v>18.704174488034607</c:v>
                </c:pt>
                <c:pt idx="24">
                  <c:v>19.466378327059633</c:v>
                </c:pt>
                <c:pt idx="25">
                  <c:v>20.213170808346259</c:v>
                </c:pt>
                <c:pt idx="26">
                  <c:v>20.938728296811348</c:v>
                </c:pt>
                <c:pt idx="27">
                  <c:v>21.637027710165068</c:v>
                </c:pt>
                <c:pt idx="28">
                  <c:v>22.300982449333951</c:v>
                </c:pt>
              </c:numCache>
            </c:numRef>
          </c:xVal>
          <c:yVal>
            <c:numRef>
              <c:f>Sheet1!$L$20:$L$48</c:f>
              <c:numCache>
                <c:formatCode>0.000</c:formatCode>
                <c:ptCount val="29"/>
                <c:pt idx="0">
                  <c:v>0</c:v>
                </c:pt>
                <c:pt idx="1">
                  <c:v>1.6670305618221186E-2</c:v>
                </c:pt>
                <c:pt idx="2">
                  <c:v>3.4092858275984766E-2</c:v>
                </c:pt>
                <c:pt idx="3">
                  <c:v>5.2564843252627592E-2</c:v>
                </c:pt>
                <c:pt idx="4">
                  <c:v>7.2577299521722913E-2</c:v>
                </c:pt>
                <c:pt idx="5">
                  <c:v>9.5025835477890327E-2</c:v>
                </c:pt>
                <c:pt idx="6">
                  <c:v>0.12181369700124886</c:v>
                </c:pt>
                <c:pt idx="7">
                  <c:v>0.15824411144062095</c:v>
                </c:pt>
                <c:pt idx="8">
                  <c:v>0.23287000750164172</c:v>
                </c:pt>
                <c:pt idx="9">
                  <c:v>0.10207971556740042</c:v>
                </c:pt>
                <c:pt idx="10">
                  <c:v>7.8092943554318464E-2</c:v>
                </c:pt>
                <c:pt idx="11">
                  <c:v>6.8482272392682828E-2</c:v>
                </c:pt>
                <c:pt idx="12">
                  <c:v>6.4463058473527873E-2</c:v>
                </c:pt>
                <c:pt idx="13">
                  <c:v>6.3353358215185895E-2</c:v>
                </c:pt>
                <c:pt idx="14">
                  <c:v>6.3981090651772779E-2</c:v>
                </c:pt>
                <c:pt idx="15">
                  <c:v>6.5727820598004638E-2</c:v>
                </c:pt>
                <c:pt idx="16">
                  <c:v>6.822620800309194E-2</c:v>
                </c:pt>
                <c:pt idx="17">
                  <c:v>7.1239427351205392E-2</c:v>
                </c:pt>
                <c:pt idx="18">
                  <c:v>7.4605330180170792E-2</c:v>
                </c:pt>
                <c:pt idx="19">
                  <c:v>7.82076705760823E-2</c:v>
                </c:pt>
                <c:pt idx="20">
                  <c:v>8.1960015445153869E-2</c:v>
                </c:pt>
                <c:pt idx="21">
                  <c:v>8.5796122728305738E-2</c:v>
                </c:pt>
                <c:pt idx="22">
                  <c:v>8.966382371041802E-2</c:v>
                </c:pt>
                <c:pt idx="23">
                  <c:v>9.3520872440173139E-2</c:v>
                </c:pt>
                <c:pt idx="24">
                  <c:v>9.7331891635298165E-2</c:v>
                </c:pt>
                <c:pt idx="25">
                  <c:v>0.10106585404173138</c:v>
                </c:pt>
                <c:pt idx="26">
                  <c:v>0.10469364148405699</c:v>
                </c:pt>
                <c:pt idx="27">
                  <c:v>0.1081851385508254</c:v>
                </c:pt>
                <c:pt idx="28">
                  <c:v>0.1115049122466699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29B-49A2-91EF-7E33132BC968}"/>
            </c:ext>
          </c:extLst>
        </c:ser>
        <c:ser>
          <c:idx val="1"/>
          <c:order val="1"/>
          <c:tx>
            <c:strRef>
              <c:f>Sheet1!$M$19</c:f>
              <c:strCache>
                <c:ptCount val="1"/>
                <c:pt idx="0">
                  <c:v>surface</c:v>
                </c:pt>
              </c:strCache>
            </c:strRef>
          </c:tx>
          <c:spPr>
            <a:ln w="28115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Sheet1!$I$20:$I$48</c:f>
              <c:numCache>
                <c:formatCode>0.0</c:formatCode>
                <c:ptCount val="29"/>
                <c:pt idx="0">
                  <c:v>0</c:v>
                </c:pt>
                <c:pt idx="1">
                  <c:v>3.334061123644231</c:v>
                </c:pt>
                <c:pt idx="2">
                  <c:v>6.8185716551969469</c:v>
                </c:pt>
                <c:pt idx="3">
                  <c:v>10.512968650525519</c:v>
                </c:pt>
                <c:pt idx="4">
                  <c:v>14.515459904344587</c:v>
                </c:pt>
                <c:pt idx="5">
                  <c:v>19.005167095578024</c:v>
                </c:pt>
                <c:pt idx="6">
                  <c:v>24.362739400249744</c:v>
                </c:pt>
                <c:pt idx="7">
                  <c:v>31.648822288124119</c:v>
                </c:pt>
                <c:pt idx="8">
                  <c:v>46.574001500328315</c:v>
                </c:pt>
                <c:pt idx="9">
                  <c:v>20.41594311348009</c:v>
                </c:pt>
                <c:pt idx="10">
                  <c:v>15.618588710863682</c:v>
                </c:pt>
                <c:pt idx="11">
                  <c:v>13.696454478536564</c:v>
                </c:pt>
                <c:pt idx="12">
                  <c:v>12.892611694705574</c:v>
                </c:pt>
                <c:pt idx="13">
                  <c:v>12.670671643037167</c:v>
                </c:pt>
                <c:pt idx="14">
                  <c:v>12.796218130354541</c:v>
                </c:pt>
                <c:pt idx="15">
                  <c:v>13.145564119600934</c:v>
                </c:pt>
                <c:pt idx="16">
                  <c:v>13.64524160061838</c:v>
                </c:pt>
                <c:pt idx="17">
                  <c:v>14.247885470241068</c:v>
                </c:pt>
                <c:pt idx="18">
                  <c:v>14.921066036034158</c:v>
                </c:pt>
                <c:pt idx="19">
                  <c:v>15.641534115216457</c:v>
                </c:pt>
                <c:pt idx="20">
                  <c:v>16.392003089030773</c:v>
                </c:pt>
                <c:pt idx="21">
                  <c:v>17.159224545661132</c:v>
                </c:pt>
                <c:pt idx="22">
                  <c:v>17.932764742083577</c:v>
                </c:pt>
                <c:pt idx="23">
                  <c:v>18.704174488034607</c:v>
                </c:pt>
                <c:pt idx="24">
                  <c:v>19.466378327059633</c:v>
                </c:pt>
                <c:pt idx="25">
                  <c:v>20.213170808346259</c:v>
                </c:pt>
                <c:pt idx="26">
                  <c:v>20.938728296811348</c:v>
                </c:pt>
                <c:pt idx="27">
                  <c:v>21.637027710165068</c:v>
                </c:pt>
                <c:pt idx="28">
                  <c:v>22.300982449333951</c:v>
                </c:pt>
              </c:numCache>
            </c:numRef>
          </c:xVal>
          <c:yVal>
            <c:numRef>
              <c:f>Sheet1!$M$20:$M$48</c:f>
              <c:numCache>
                <c:formatCode>0.000</c:formatCode>
                <c:ptCount val="29"/>
                <c:pt idx="0">
                  <c:v>0.45</c:v>
                </c:pt>
                <c:pt idx="1">
                  <c:v>0.45303394198185776</c:v>
                </c:pt>
                <c:pt idx="2">
                  <c:v>0.45682013100325763</c:v>
                </c:pt>
                <c:pt idx="3">
                  <c:v>0.4616557523435364</c:v>
                </c:pt>
                <c:pt idx="4">
                  <c:v>0.46803184497626826</c:v>
                </c:pt>
                <c:pt idx="5">
                  <c:v>0.47684401729607206</c:v>
                </c:pt>
                <c:pt idx="6">
                  <c:v>0.48999551518306705</c:v>
                </c:pt>
                <c:pt idx="7">
                  <c:v>0.51278956598607506</c:v>
                </c:pt>
                <c:pt idx="8">
                  <c:v>0.57377909841073294</c:v>
                </c:pt>
                <c:pt idx="9">
                  <c:v>0.42935244284012741</c:v>
                </c:pt>
                <c:pt idx="10">
                  <c:v>0.39172930719068216</c:v>
                </c:pt>
                <c:pt idx="11">
                  <c:v>0.36848227239268316</c:v>
                </c:pt>
                <c:pt idx="12">
                  <c:v>0.35082669483716433</c:v>
                </c:pt>
                <c:pt idx="13">
                  <c:v>0.33608063094245882</c:v>
                </c:pt>
                <c:pt idx="14">
                  <c:v>0.32307199974268197</c:v>
                </c:pt>
                <c:pt idx="15">
                  <c:v>0.31118236605255017</c:v>
                </c:pt>
                <c:pt idx="16">
                  <c:v>0.30004438982127357</c:v>
                </c:pt>
                <c:pt idx="17">
                  <c:v>0.28942124553302312</c:v>
                </c:pt>
                <c:pt idx="18">
                  <c:v>0.27915078472562488</c:v>
                </c:pt>
                <c:pt idx="19">
                  <c:v>0.26911676148517288</c:v>
                </c:pt>
                <c:pt idx="20">
                  <c:v>0.25923274271788066</c:v>
                </c:pt>
                <c:pt idx="21">
                  <c:v>0.24943248636466908</c:v>
                </c:pt>
                <c:pt idx="22">
                  <c:v>0.23966382371041742</c:v>
                </c:pt>
                <c:pt idx="23">
                  <c:v>0.22988450880380873</c:v>
                </c:pt>
                <c:pt idx="24">
                  <c:v>0.22005916436257039</c:v>
                </c:pt>
                <c:pt idx="25">
                  <c:v>0.2101567631326399</c:v>
                </c:pt>
                <c:pt idx="26">
                  <c:v>0.20014818693860179</c:v>
                </c:pt>
                <c:pt idx="27">
                  <c:v>0.19000332036900666</c:v>
                </c:pt>
                <c:pt idx="28">
                  <c:v>0.17968673042848748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29B-49A2-91EF-7E33132BC968}"/>
            </c:ext>
          </c:extLst>
        </c:ser>
        <c:ser>
          <c:idx val="2"/>
          <c:order val="2"/>
          <c:tx>
            <c:strRef>
              <c:f>Sheet1!$N$19</c:f>
              <c:strCache>
                <c:ptCount val="1"/>
                <c:pt idx="0">
                  <c:v>yc</c:v>
                </c:pt>
              </c:strCache>
            </c:strRef>
          </c:tx>
          <c:spPr>
            <a:ln w="28115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Sheet1!$I$20:$I$48</c:f>
              <c:numCache>
                <c:formatCode>0.0</c:formatCode>
                <c:ptCount val="29"/>
                <c:pt idx="0">
                  <c:v>0</c:v>
                </c:pt>
                <c:pt idx="1">
                  <c:v>3.334061123644231</c:v>
                </c:pt>
                <c:pt idx="2">
                  <c:v>6.8185716551969469</c:v>
                </c:pt>
                <c:pt idx="3">
                  <c:v>10.512968650525519</c:v>
                </c:pt>
                <c:pt idx="4">
                  <c:v>14.515459904344587</c:v>
                </c:pt>
                <c:pt idx="5">
                  <c:v>19.005167095578024</c:v>
                </c:pt>
                <c:pt idx="6">
                  <c:v>24.362739400249744</c:v>
                </c:pt>
                <c:pt idx="7">
                  <c:v>31.648822288124119</c:v>
                </c:pt>
                <c:pt idx="8">
                  <c:v>46.574001500328315</c:v>
                </c:pt>
                <c:pt idx="9">
                  <c:v>20.41594311348009</c:v>
                </c:pt>
                <c:pt idx="10">
                  <c:v>15.618588710863682</c:v>
                </c:pt>
                <c:pt idx="11">
                  <c:v>13.696454478536564</c:v>
                </c:pt>
                <c:pt idx="12">
                  <c:v>12.892611694705574</c:v>
                </c:pt>
                <c:pt idx="13">
                  <c:v>12.670671643037167</c:v>
                </c:pt>
                <c:pt idx="14">
                  <c:v>12.796218130354541</c:v>
                </c:pt>
                <c:pt idx="15">
                  <c:v>13.145564119600934</c:v>
                </c:pt>
                <c:pt idx="16">
                  <c:v>13.64524160061838</c:v>
                </c:pt>
                <c:pt idx="17">
                  <c:v>14.247885470241068</c:v>
                </c:pt>
                <c:pt idx="18">
                  <c:v>14.921066036034158</c:v>
                </c:pt>
                <c:pt idx="19">
                  <c:v>15.641534115216457</c:v>
                </c:pt>
                <c:pt idx="20">
                  <c:v>16.392003089030773</c:v>
                </c:pt>
                <c:pt idx="21">
                  <c:v>17.159224545661132</c:v>
                </c:pt>
                <c:pt idx="22">
                  <c:v>17.932764742083577</c:v>
                </c:pt>
                <c:pt idx="23">
                  <c:v>18.704174488034607</c:v>
                </c:pt>
                <c:pt idx="24">
                  <c:v>19.466378327059633</c:v>
                </c:pt>
                <c:pt idx="25">
                  <c:v>20.213170808346259</c:v>
                </c:pt>
                <c:pt idx="26">
                  <c:v>20.938728296811348</c:v>
                </c:pt>
                <c:pt idx="27">
                  <c:v>21.637027710165068</c:v>
                </c:pt>
                <c:pt idx="28">
                  <c:v>22.300982449333951</c:v>
                </c:pt>
              </c:numCache>
            </c:numRef>
          </c:xVal>
          <c:yVal>
            <c:numRef>
              <c:f>Sheet1!$N$20:$N$48</c:f>
              <c:numCache>
                <c:formatCode>0.00000</c:formatCode>
                <c:ptCount val="29"/>
                <c:pt idx="0">
                  <c:v>0.27144522809971439</c:v>
                </c:pt>
                <c:pt idx="1">
                  <c:v>0.28811553371793558</c:v>
                </c:pt>
                <c:pt idx="2">
                  <c:v>0.3055380863756994</c:v>
                </c:pt>
                <c:pt idx="3">
                  <c:v>0.32401007135234267</c:v>
                </c:pt>
                <c:pt idx="4">
                  <c:v>0.34402252762143731</c:v>
                </c:pt>
                <c:pt idx="5">
                  <c:v>0.36647106357760501</c:v>
                </c:pt>
                <c:pt idx="6">
                  <c:v>0.39325892510096366</c:v>
                </c:pt>
                <c:pt idx="7">
                  <c:v>0.42968933954033511</c:v>
                </c:pt>
                <c:pt idx="8">
                  <c:v>0.5043152356013556</c:v>
                </c:pt>
                <c:pt idx="9">
                  <c:v>0.37352494366711503</c:v>
                </c:pt>
                <c:pt idx="10">
                  <c:v>0.349538171654033</c:v>
                </c:pt>
                <c:pt idx="11">
                  <c:v>0.33992750049239751</c:v>
                </c:pt>
                <c:pt idx="12">
                  <c:v>0.33590828657324273</c:v>
                </c:pt>
                <c:pt idx="13">
                  <c:v>0.33479858631490073</c:v>
                </c:pt>
                <c:pt idx="14">
                  <c:v>0.33542631875148754</c:v>
                </c:pt>
                <c:pt idx="15">
                  <c:v>0.33717304869771902</c:v>
                </c:pt>
                <c:pt idx="16">
                  <c:v>0.33967143610280653</c:v>
                </c:pt>
                <c:pt idx="17">
                  <c:v>0.34268465545091981</c:v>
                </c:pt>
                <c:pt idx="18">
                  <c:v>0.34605055827988546</c:v>
                </c:pt>
                <c:pt idx="19">
                  <c:v>0.3496528986757968</c:v>
                </c:pt>
                <c:pt idx="20">
                  <c:v>0.35340524354486852</c:v>
                </c:pt>
                <c:pt idx="21">
                  <c:v>0.35724135082801989</c:v>
                </c:pt>
                <c:pt idx="22">
                  <c:v>0.36110905181013225</c:v>
                </c:pt>
                <c:pt idx="23">
                  <c:v>0.36496610053988765</c:v>
                </c:pt>
                <c:pt idx="24">
                  <c:v>0.36877711973501276</c:v>
                </c:pt>
                <c:pt idx="25">
                  <c:v>0.37251108214144596</c:v>
                </c:pt>
                <c:pt idx="26">
                  <c:v>0.37613886958377146</c:v>
                </c:pt>
                <c:pt idx="27">
                  <c:v>0.37963036665053984</c:v>
                </c:pt>
                <c:pt idx="28">
                  <c:v>0.3829501403463843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29B-49A2-91EF-7E33132BC968}"/>
            </c:ext>
          </c:extLst>
        </c:ser>
        <c:ser>
          <c:idx val="3"/>
          <c:order val="3"/>
          <c:tx>
            <c:strRef>
              <c:f>Sheet1!$O$19</c:f>
              <c:strCache>
                <c:ptCount val="1"/>
                <c:pt idx="0">
                  <c:v>yn</c:v>
                </c:pt>
              </c:strCache>
            </c:strRef>
          </c:tx>
          <c:spPr>
            <a:ln w="28115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Sheet1!$I$20:$I$48</c:f>
              <c:numCache>
                <c:formatCode>0.0</c:formatCode>
                <c:ptCount val="29"/>
                <c:pt idx="0">
                  <c:v>0</c:v>
                </c:pt>
                <c:pt idx="1">
                  <c:v>3.334061123644231</c:v>
                </c:pt>
                <c:pt idx="2">
                  <c:v>6.8185716551969469</c:v>
                </c:pt>
                <c:pt idx="3">
                  <c:v>10.512968650525519</c:v>
                </c:pt>
                <c:pt idx="4">
                  <c:v>14.515459904344587</c:v>
                </c:pt>
                <c:pt idx="5">
                  <c:v>19.005167095578024</c:v>
                </c:pt>
                <c:pt idx="6">
                  <c:v>24.362739400249744</c:v>
                </c:pt>
                <c:pt idx="7">
                  <c:v>31.648822288124119</c:v>
                </c:pt>
                <c:pt idx="8">
                  <c:v>46.574001500328315</c:v>
                </c:pt>
                <c:pt idx="9">
                  <c:v>20.41594311348009</c:v>
                </c:pt>
                <c:pt idx="10">
                  <c:v>15.618588710863682</c:v>
                </c:pt>
                <c:pt idx="11">
                  <c:v>13.696454478536564</c:v>
                </c:pt>
                <c:pt idx="12">
                  <c:v>12.892611694705574</c:v>
                </c:pt>
                <c:pt idx="13">
                  <c:v>12.670671643037167</c:v>
                </c:pt>
                <c:pt idx="14">
                  <c:v>12.796218130354541</c:v>
                </c:pt>
                <c:pt idx="15">
                  <c:v>13.145564119600934</c:v>
                </c:pt>
                <c:pt idx="16">
                  <c:v>13.64524160061838</c:v>
                </c:pt>
                <c:pt idx="17">
                  <c:v>14.247885470241068</c:v>
                </c:pt>
                <c:pt idx="18">
                  <c:v>14.921066036034158</c:v>
                </c:pt>
                <c:pt idx="19">
                  <c:v>15.641534115216457</c:v>
                </c:pt>
                <c:pt idx="20">
                  <c:v>16.392003089030773</c:v>
                </c:pt>
                <c:pt idx="21">
                  <c:v>17.159224545661132</c:v>
                </c:pt>
                <c:pt idx="22">
                  <c:v>17.932764742083577</c:v>
                </c:pt>
                <c:pt idx="23">
                  <c:v>18.704174488034607</c:v>
                </c:pt>
                <c:pt idx="24">
                  <c:v>19.466378327059633</c:v>
                </c:pt>
                <c:pt idx="25">
                  <c:v>20.213170808346259</c:v>
                </c:pt>
                <c:pt idx="26">
                  <c:v>20.938728296811348</c:v>
                </c:pt>
                <c:pt idx="27">
                  <c:v>21.637027710165068</c:v>
                </c:pt>
                <c:pt idx="28">
                  <c:v>22.300982449333951</c:v>
                </c:pt>
              </c:numCache>
            </c:numRef>
          </c:xVal>
          <c:yVal>
            <c:numRef>
              <c:f>Sheet1!$O$20:$O$48</c:f>
              <c:numCache>
                <c:formatCode>0.000</c:formatCode>
                <c:ptCount val="29"/>
                <c:pt idx="0">
                  <c:v>0.33799040460399732</c:v>
                </c:pt>
                <c:pt idx="1">
                  <c:v>0.35466071022221857</c:v>
                </c:pt>
                <c:pt idx="2">
                  <c:v>0.37208326287998228</c:v>
                </c:pt>
                <c:pt idx="3">
                  <c:v>0.39055524785662482</c:v>
                </c:pt>
                <c:pt idx="4">
                  <c:v>0.41056770412571997</c:v>
                </c:pt>
                <c:pt idx="5">
                  <c:v>0.43301624008188738</c:v>
                </c:pt>
                <c:pt idx="6">
                  <c:v>0.45980410160524637</c:v>
                </c:pt>
                <c:pt idx="7">
                  <c:v>0.49623451604461782</c:v>
                </c:pt>
                <c:pt idx="8">
                  <c:v>0.57086041210563931</c:v>
                </c:pt>
                <c:pt idx="9">
                  <c:v>0.44007012017139729</c:v>
                </c:pt>
                <c:pt idx="10">
                  <c:v>0.41608334815831549</c:v>
                </c:pt>
                <c:pt idx="11">
                  <c:v>0.40647267699668038</c:v>
                </c:pt>
                <c:pt idx="12">
                  <c:v>0.40245346307752516</c:v>
                </c:pt>
                <c:pt idx="13">
                  <c:v>0.40134376281918321</c:v>
                </c:pt>
                <c:pt idx="14">
                  <c:v>0.40197149525577014</c:v>
                </c:pt>
                <c:pt idx="15">
                  <c:v>0.40371822520200201</c:v>
                </c:pt>
                <c:pt idx="16">
                  <c:v>0.40621661260708902</c:v>
                </c:pt>
                <c:pt idx="17">
                  <c:v>0.40922983195520274</c:v>
                </c:pt>
                <c:pt idx="18">
                  <c:v>0.41259573478416789</c:v>
                </c:pt>
                <c:pt idx="19">
                  <c:v>0.41619807518007962</c:v>
                </c:pt>
                <c:pt idx="20">
                  <c:v>0.41995042004915117</c:v>
                </c:pt>
                <c:pt idx="21">
                  <c:v>0.42378652733230315</c:v>
                </c:pt>
                <c:pt idx="22">
                  <c:v>0.42765422831441535</c:v>
                </c:pt>
                <c:pt idx="23">
                  <c:v>0.43151127704417042</c:v>
                </c:pt>
                <c:pt idx="24">
                  <c:v>0.43532229623929586</c:v>
                </c:pt>
                <c:pt idx="25">
                  <c:v>0.43905625864572839</c:v>
                </c:pt>
                <c:pt idx="26">
                  <c:v>0.4426840460880539</c:v>
                </c:pt>
                <c:pt idx="27">
                  <c:v>0.44617554315482266</c:v>
                </c:pt>
                <c:pt idx="28">
                  <c:v>0.4494953168506669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29B-49A2-91EF-7E33132BC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160256"/>
        <c:axId val="186162176"/>
      </c:scatterChart>
      <c:valAx>
        <c:axId val="186160256"/>
        <c:scaling>
          <c:orientation val="maxMin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 sz="103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distance upstream (m)</a:t>
                </a:r>
              </a:p>
            </c:rich>
          </c:tx>
          <c:layout>
            <c:manualLayout>
              <c:xMode val="edge"/>
              <c:yMode val="edge"/>
              <c:x val="0.32768361581920952"/>
              <c:y val="0.89208633093525125"/>
            </c:manualLayout>
          </c:layout>
          <c:overlay val="0"/>
          <c:spPr>
            <a:noFill/>
            <a:ln w="18743">
              <a:noFill/>
            </a:ln>
          </c:spPr>
        </c:title>
        <c:numFmt formatCode="0" sourceLinked="0"/>
        <c:majorTickMark val="cross"/>
        <c:minorTickMark val="none"/>
        <c:tickLblPos val="nextTo"/>
        <c:spPr>
          <a:ln w="2343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3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86162176"/>
        <c:crosses val="autoZero"/>
        <c:crossBetween val="midCat"/>
      </c:valAx>
      <c:valAx>
        <c:axId val="186162176"/>
        <c:scaling>
          <c:orientation val="minMax"/>
          <c:max val="0.60000000000000042"/>
        </c:scaling>
        <c:delete val="0"/>
        <c:axPos val="r"/>
        <c:title>
          <c:tx>
            <c:rich>
              <a:bodyPr/>
              <a:lstStyle/>
              <a:p>
                <a:pPr>
                  <a:defRPr sz="103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elevation (m)</a:t>
                </a:r>
              </a:p>
            </c:rich>
          </c:tx>
          <c:layout>
            <c:manualLayout>
              <c:xMode val="edge"/>
              <c:yMode val="edge"/>
              <c:x val="0.93644067796610164"/>
              <c:y val="0.29736211031175092"/>
            </c:manualLayout>
          </c:layout>
          <c:overlay val="0"/>
          <c:spPr>
            <a:noFill/>
            <a:ln w="18743">
              <a:noFill/>
            </a:ln>
          </c:spPr>
        </c:title>
        <c:numFmt formatCode="0.0" sourceLinked="0"/>
        <c:majorTickMark val="cross"/>
        <c:minorTickMark val="none"/>
        <c:tickLblPos val="nextTo"/>
        <c:spPr>
          <a:ln w="2343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3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86160256"/>
        <c:crosses val="autoZero"/>
        <c:crossBetween val="midCat"/>
      </c:valAx>
      <c:spPr>
        <a:noFill/>
        <a:ln w="9372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2.966101694915255E-2"/>
          <c:y val="0.26858513189448463"/>
          <c:w val="0.13841807909604531"/>
          <c:h val="0.27098321342925691"/>
        </c:manualLayout>
      </c:layout>
      <c:overlay val="0"/>
      <c:spPr>
        <a:noFill/>
        <a:ln w="18743">
          <a:noFill/>
        </a:ln>
      </c:spPr>
      <c:txPr>
        <a:bodyPr/>
        <a:lstStyle/>
        <a:p>
          <a:pPr>
            <a:defRPr sz="948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33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55555555555555"/>
          <c:y val="0.18303571428571427"/>
          <c:w val="0.74444444444444502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1927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DB9-426B-ABB1-C047B45C1707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12847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DB9-426B-ABB1-C047B45C17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149504"/>
        <c:axId val="78159872"/>
      </c:scatterChart>
      <c:valAx>
        <c:axId val="78149504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809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44444444444446"/>
              <c:y val="0.89508928571428559"/>
            </c:manualLayout>
          </c:layout>
          <c:overlay val="0"/>
          <c:spPr>
            <a:noFill/>
            <a:ln w="12847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606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9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78159872"/>
        <c:crosses val="autoZero"/>
        <c:crossBetween val="midCat"/>
        <c:majorUnit val="1"/>
        <c:minorUnit val="0.1"/>
      </c:valAx>
      <c:valAx>
        <c:axId val="78159872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809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2222222222222244E-2"/>
              <c:y val="0.4642857142857143"/>
            </c:manualLayout>
          </c:layout>
          <c:overlay val="0"/>
          <c:spPr>
            <a:noFill/>
            <a:ln w="12847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606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9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78149504"/>
        <c:crosses val="autoZero"/>
        <c:crossBetween val="midCat"/>
        <c:majorUnit val="1"/>
        <c:minorUnit val="0.1"/>
      </c:valAx>
      <c:spPr>
        <a:noFill/>
        <a:ln w="6423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09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3979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7B8-41EB-9B7B-6EFFBF5C3A1A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2652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7B8-41EB-9B7B-6EFFBF5C3A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296192"/>
        <c:axId val="188310656"/>
      </c:scatterChart>
      <c:valAx>
        <c:axId val="188296192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1427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22652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2832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27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88310656"/>
        <c:crosses val="autoZero"/>
        <c:crossBetween val="midCat"/>
        <c:majorUnit val="1"/>
        <c:minorUnit val="0.1"/>
      </c:valAx>
      <c:valAx>
        <c:axId val="188310656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1427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22652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2832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27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88296192"/>
        <c:crosses val="autoZero"/>
        <c:crossBetween val="midCat"/>
        <c:majorUnit val="1"/>
        <c:minorUnit val="0.1"/>
      </c:valAx>
      <c:spPr>
        <a:noFill/>
        <a:ln w="11326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427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354838709677438"/>
          <c:y val="0.18303571428571427"/>
          <c:w val="0.71397849462365648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9273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0B4-4A32-B195-D95F9B49EC3C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6182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0B4-4A32-B195-D95F9B49EC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212096"/>
        <c:axId val="94214016"/>
      </c:scatterChart>
      <c:valAx>
        <c:axId val="94212096"/>
        <c:scaling>
          <c:orientation val="minMax"/>
          <c:max val="10"/>
        </c:scaling>
        <c:delete val="0"/>
        <c:axPos val="b"/>
        <c:title>
          <c:tx>
            <c:rich>
              <a:bodyPr/>
              <a:lstStyle/>
              <a:p>
                <a:pPr>
                  <a:defRPr sz="1649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903225806451615"/>
              <c:y val="0.89508928571428559"/>
            </c:manualLayout>
          </c:layout>
          <c:overlay val="0"/>
          <c:spPr>
            <a:noFill/>
            <a:ln w="26182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7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9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94214016"/>
        <c:crosses val="autoZero"/>
        <c:crossBetween val="midCat"/>
        <c:majorUnit val="1"/>
        <c:minorUnit val="0.2"/>
      </c:valAx>
      <c:valAx>
        <c:axId val="94214016"/>
        <c:scaling>
          <c:orientation val="minMax"/>
          <c:max val="10"/>
        </c:scaling>
        <c:delete val="0"/>
        <c:axPos val="l"/>
        <c:title>
          <c:tx>
            <c:rich>
              <a:bodyPr/>
              <a:lstStyle/>
              <a:p>
                <a:pPr>
                  <a:defRPr sz="1649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26182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7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9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94212096"/>
        <c:crosses val="autoZero"/>
        <c:crossBetween val="midCat"/>
        <c:majorUnit val="1"/>
        <c:minorUnit val="0.2"/>
      </c:valAx>
      <c:spPr>
        <a:noFill/>
        <a:ln w="13091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49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880341880341884"/>
          <c:y val="0.18526785714285729"/>
          <c:w val="0.65170940170940228"/>
          <c:h val="0.598214285714285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E</c:v>
                </c:pt>
              </c:strCache>
            </c:strRef>
          </c:tx>
          <c:spPr>
            <a:ln w="21301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17.44852607709748</c:v>
                </c:pt>
                <c:pt idx="1">
                  <c:v>10.046045918367353</c:v>
                </c:pt>
                <c:pt idx="2">
                  <c:v>6.6734693877551052</c:v>
                </c:pt>
                <c:pt idx="3">
                  <c:v>4.8871315192743756</c:v>
                </c:pt>
                <c:pt idx="4">
                  <c:v>3.8497292794668887</c:v>
                </c:pt>
                <c:pt idx="5">
                  <c:v>3.2115114795918362</c:v>
                </c:pt>
                <c:pt idx="6">
                  <c:v>2.8053917863441682</c:v>
                </c:pt>
                <c:pt idx="7">
                  <c:v>2.5433673469387776</c:v>
                </c:pt>
                <c:pt idx="8">
                  <c:v>2.3755102040816332</c:v>
                </c:pt>
                <c:pt idx="9">
                  <c:v>2.2717828798185939</c:v>
                </c:pt>
                <c:pt idx="10">
                  <c:v>2.2132351165318198</c:v>
                </c:pt>
                <c:pt idx="11">
                  <c:v>2.1874323198667232</c:v>
                </c:pt>
                <c:pt idx="12">
                  <c:v>2.1859410430839001</c:v>
                </c:pt>
                <c:pt idx="13">
                  <c:v>2.2028778698979607</c:v>
                </c:pt>
                <c:pt idx="14">
                  <c:v>2.2340371442694744</c:v>
                </c:pt>
                <c:pt idx="15">
                  <c:v>2.2763479465860419</c:v>
                </c:pt>
                <c:pt idx="16">
                  <c:v>2.3275255808694681</c:v>
                </c:pt>
                <c:pt idx="17">
                  <c:v>2.3858418367346927</c:v>
                </c:pt>
                <c:pt idx="18">
                  <c:v>2.4499699199407634</c:v>
                </c:pt>
                <c:pt idx="19">
                  <c:v>2.5188775510204082</c:v>
                </c:pt>
                <c:pt idx="20">
                  <c:v>2.5917518614250992</c:v>
                </c:pt>
                <c:pt idx="21">
                  <c:v>2.6679457199546484</c:v>
                </c:pt>
                <c:pt idx="22">
                  <c:v>2.7469387755102042</c:v>
                </c:pt>
                <c:pt idx="23">
                  <c:v>2.8283087791329566</c:v>
                </c:pt>
                <c:pt idx="24">
                  <c:v>2.9117101984826848</c:v>
                </c:pt>
                <c:pt idx="25">
                  <c:v>2.9968580799666773</c:v>
                </c:pt>
                <c:pt idx="26">
                  <c:v>3.0835157368536001</c:v>
                </c:pt>
                <c:pt idx="27">
                  <c:v>3.1714852607709751</c:v>
                </c:pt>
                <c:pt idx="28">
                  <c:v>3.2606001401601232</c:v>
                </c:pt>
                <c:pt idx="29">
                  <c:v>3.35071946747449</c:v>
                </c:pt>
                <c:pt idx="30">
                  <c:v>3.4417233560090712</c:v>
                </c:pt>
                <c:pt idx="31">
                  <c:v>3.5335092860673698</c:v>
                </c:pt>
                <c:pt idx="32">
                  <c:v>3.6259891711786754</c:v>
                </c:pt>
                <c:pt idx="33">
                  <c:v>3.7190869866465106</c:v>
                </c:pt>
                <c:pt idx="34">
                  <c:v>3.8127368405360684</c:v>
                </c:pt>
                <c:pt idx="35">
                  <c:v>3.9068813952173671</c:v>
                </c:pt>
                <c:pt idx="36">
                  <c:v>4.0014705685035352</c:v>
                </c:pt>
                <c:pt idx="37">
                  <c:v>4.0964604591836782</c:v>
                </c:pt>
                <c:pt idx="38">
                  <c:v>4.1918124537143822</c:v>
                </c:pt>
                <c:pt idx="39">
                  <c:v>4.2874924799851915</c:v>
                </c:pt>
                <c:pt idx="40">
                  <c:v>4.3834703811216258</c:v>
                </c:pt>
                <c:pt idx="41">
                  <c:v>4.4797193877551065</c:v>
                </c:pt>
                <c:pt idx="42">
                  <c:v>4.5762156714537694</c:v>
                </c:pt>
                <c:pt idx="43">
                  <c:v>4.6729379653562697</c:v>
                </c:pt>
                <c:pt idx="44">
                  <c:v>4.7698672406943805</c:v>
                </c:pt>
                <c:pt idx="45">
                  <c:v>4.8669864299886605</c:v>
                </c:pt>
                <c:pt idx="46">
                  <c:v>4.9642801893768764</c:v>
                </c:pt>
                <c:pt idx="47">
                  <c:v>5.0617346938775505</c:v>
                </c:pt>
                <c:pt idx="48">
                  <c:v>5.1593374604743873</c:v>
                </c:pt>
                <c:pt idx="49">
                  <c:v>5.2570771947832426</c:v>
                </c:pt>
                <c:pt idx="50">
                  <c:v>5.3549436577763849</c:v>
                </c:pt>
                <c:pt idx="51">
                  <c:v>5.4529275496206715</c:v>
                </c:pt>
                <c:pt idx="52">
                  <c:v>5.5510204081632688</c:v>
                </c:pt>
                <c:pt idx="53">
                  <c:v>5.6492145199916699</c:v>
                </c:pt>
                <c:pt idx="54">
                  <c:v>5.7475028423188297</c:v>
                </c:pt>
                <c:pt idx="55">
                  <c:v>5.8458789342133999</c:v>
                </c:pt>
                <c:pt idx="56">
                  <c:v>5.944336895918954</c:v>
                </c:pt>
                <c:pt idx="57">
                  <c:v>6.0428713151927438</c:v>
                </c:pt>
                <c:pt idx="58">
                  <c:v>6.1414772197511089</c:v>
                </c:pt>
                <c:pt idx="59">
                  <c:v>6.2401500350400312</c:v>
                </c:pt>
                <c:pt idx="60">
                  <c:v>6.3388855466600784</c:v>
                </c:pt>
                <c:pt idx="61">
                  <c:v>6.4376798668686224</c:v>
                </c:pt>
                <c:pt idx="62">
                  <c:v>6.5365294046612794</c:v>
                </c:pt>
                <c:pt idx="63">
                  <c:v>6.6354308390022645</c:v>
                </c:pt>
                <c:pt idx="64">
                  <c:v>6.7343810948304474</c:v>
                </c:pt>
                <c:pt idx="65">
                  <c:v>6.8333773215168421</c:v>
                </c:pt>
                <c:pt idx="66">
                  <c:v>6.932416873491678</c:v>
                </c:pt>
                <c:pt idx="67">
                  <c:v>7.0314972927946773</c:v>
                </c:pt>
                <c:pt idx="68">
                  <c:v>7.1306162933334409</c:v>
                </c:pt>
                <c:pt idx="69">
                  <c:v>7.2297717466616316</c:v>
                </c:pt>
                <c:pt idx="70">
                  <c:v>7.3289616691112496</c:v>
                </c:pt>
                <c:pt idx="71">
                  <c:v>7.4281842101340141</c:v>
                </c:pt>
                <c:pt idx="72">
                  <c:v>7.5274376417233526</c:v>
                </c:pt>
                <c:pt idx="73">
                  <c:v>7.6267203488043416</c:v>
                </c:pt>
                <c:pt idx="74">
                  <c:v>7.7260308204914576</c:v>
                </c:pt>
                <c:pt idx="75">
                  <c:v>7.825367642125884</c:v>
                </c:pt>
                <c:pt idx="76">
                  <c:v>7.9247294880137638</c:v>
                </c:pt>
                <c:pt idx="77">
                  <c:v>8.0241151147959187</c:v>
                </c:pt>
                <c:pt idx="78">
                  <c:v>8.1235233553869648</c:v>
                </c:pt>
                <c:pt idx="79">
                  <c:v>8.2229531134285949</c:v>
                </c:pt>
                <c:pt idx="80">
                  <c:v>8.3224033582078576</c:v>
                </c:pt>
                <c:pt idx="81">
                  <c:v>8.4218731199962988</c:v>
                </c:pt>
                <c:pt idx="82">
                  <c:v>8.5213614857707594</c:v>
                </c:pt>
                <c:pt idx="83">
                  <c:v>8.620867595280405</c:v>
                </c:pt>
                <c:pt idx="84">
                  <c:v>8.7203906374281779</c:v>
                </c:pt>
                <c:pt idx="85">
                  <c:v>8.819929846938777</c:v>
                </c:pt>
                <c:pt idx="86">
                  <c:v>8.9194845012869628</c:v>
                </c:pt>
                <c:pt idx="87">
                  <c:v>9.0190539178634488</c:v>
                </c:pt>
                <c:pt idx="88">
                  <c:v>9.1186374513577917</c:v>
                </c:pt>
                <c:pt idx="89">
                  <c:v>9.2182344913390679</c:v>
                </c:pt>
                <c:pt idx="90">
                  <c:v>9.3178444600177937</c:v>
                </c:pt>
                <c:pt idx="91">
                  <c:v>9.4174668101735968</c:v>
                </c:pt>
                <c:pt idx="92">
                  <c:v>9.5171010232347673</c:v>
                </c:pt>
                <c:pt idx="93">
                  <c:v>9.6167466074971646</c:v>
                </c:pt>
                <c:pt idx="94">
                  <c:v>9.7164030964708115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0.30000000000000021</c:v>
                </c:pt>
                <c:pt idx="1">
                  <c:v>0.4</c:v>
                </c:pt>
                <c:pt idx="2">
                  <c:v>0.5</c:v>
                </c:pt>
                <c:pt idx="3">
                  <c:v>0.60000000000000042</c:v>
                </c:pt>
                <c:pt idx="4">
                  <c:v>0.7000000000000004</c:v>
                </c:pt>
                <c:pt idx="5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9">
                  <c:v>1.2</c:v>
                </c:pt>
                <c:pt idx="10">
                  <c:v>1.3</c:v>
                </c:pt>
                <c:pt idx="11">
                  <c:v>1.4</c:v>
                </c:pt>
                <c:pt idx="12">
                  <c:v>1.5</c:v>
                </c:pt>
                <c:pt idx="13">
                  <c:v>1.6</c:v>
                </c:pt>
                <c:pt idx="14">
                  <c:v>1.7000000000000002</c:v>
                </c:pt>
                <c:pt idx="15">
                  <c:v>1.8</c:v>
                </c:pt>
                <c:pt idx="16">
                  <c:v>1.9000000000000001</c:v>
                </c:pt>
                <c:pt idx="17">
                  <c:v>2</c:v>
                </c:pt>
                <c:pt idx="18">
                  <c:v>2.1</c:v>
                </c:pt>
                <c:pt idx="19">
                  <c:v>2.2000000000000002</c:v>
                </c:pt>
                <c:pt idx="20">
                  <c:v>2.2999999999999998</c:v>
                </c:pt>
                <c:pt idx="21">
                  <c:v>2.4</c:v>
                </c:pt>
                <c:pt idx="22">
                  <c:v>2.5</c:v>
                </c:pt>
                <c:pt idx="23">
                  <c:v>2.6</c:v>
                </c:pt>
                <c:pt idx="24">
                  <c:v>2.7</c:v>
                </c:pt>
                <c:pt idx="25">
                  <c:v>2.8</c:v>
                </c:pt>
                <c:pt idx="26">
                  <c:v>2.9</c:v>
                </c:pt>
                <c:pt idx="27">
                  <c:v>3</c:v>
                </c:pt>
                <c:pt idx="28">
                  <c:v>3.1</c:v>
                </c:pt>
                <c:pt idx="29">
                  <c:v>3.2</c:v>
                </c:pt>
                <c:pt idx="30">
                  <c:v>3.3</c:v>
                </c:pt>
                <c:pt idx="31">
                  <c:v>3.4</c:v>
                </c:pt>
                <c:pt idx="32">
                  <c:v>3.5</c:v>
                </c:pt>
                <c:pt idx="33">
                  <c:v>3.6</c:v>
                </c:pt>
                <c:pt idx="34">
                  <c:v>3.7</c:v>
                </c:pt>
                <c:pt idx="35">
                  <c:v>3.8</c:v>
                </c:pt>
                <c:pt idx="36">
                  <c:v>3.9</c:v>
                </c:pt>
                <c:pt idx="37">
                  <c:v>4</c:v>
                </c:pt>
                <c:pt idx="38">
                  <c:v>4.0999999999999996</c:v>
                </c:pt>
                <c:pt idx="39">
                  <c:v>4.2</c:v>
                </c:pt>
                <c:pt idx="40">
                  <c:v>4.3</c:v>
                </c:pt>
                <c:pt idx="41">
                  <c:v>4.4000000000000004</c:v>
                </c:pt>
                <c:pt idx="42">
                  <c:v>4.5</c:v>
                </c:pt>
                <c:pt idx="43">
                  <c:v>4.5999999999999996</c:v>
                </c:pt>
                <c:pt idx="44">
                  <c:v>4.7</c:v>
                </c:pt>
                <c:pt idx="45">
                  <c:v>4.8</c:v>
                </c:pt>
                <c:pt idx="46">
                  <c:v>4.9000000000000004</c:v>
                </c:pt>
                <c:pt idx="47">
                  <c:v>5</c:v>
                </c:pt>
                <c:pt idx="48">
                  <c:v>5.0999999999999996</c:v>
                </c:pt>
                <c:pt idx="49">
                  <c:v>5.2</c:v>
                </c:pt>
                <c:pt idx="50">
                  <c:v>5.3</c:v>
                </c:pt>
                <c:pt idx="51">
                  <c:v>5.4</c:v>
                </c:pt>
                <c:pt idx="52">
                  <c:v>5.5</c:v>
                </c:pt>
                <c:pt idx="53">
                  <c:v>5.6</c:v>
                </c:pt>
                <c:pt idx="54">
                  <c:v>5.7</c:v>
                </c:pt>
                <c:pt idx="55">
                  <c:v>5.8</c:v>
                </c:pt>
                <c:pt idx="56">
                  <c:v>5.9</c:v>
                </c:pt>
                <c:pt idx="57">
                  <c:v>6</c:v>
                </c:pt>
                <c:pt idx="58">
                  <c:v>6.1</c:v>
                </c:pt>
                <c:pt idx="59">
                  <c:v>6.2</c:v>
                </c:pt>
                <c:pt idx="60">
                  <c:v>6.3</c:v>
                </c:pt>
                <c:pt idx="61">
                  <c:v>6.4</c:v>
                </c:pt>
                <c:pt idx="62">
                  <c:v>6.5</c:v>
                </c:pt>
                <c:pt idx="63">
                  <c:v>6.6</c:v>
                </c:pt>
                <c:pt idx="64">
                  <c:v>6.7</c:v>
                </c:pt>
                <c:pt idx="65">
                  <c:v>6.8</c:v>
                </c:pt>
                <c:pt idx="66">
                  <c:v>6.9</c:v>
                </c:pt>
                <c:pt idx="67">
                  <c:v>7</c:v>
                </c:pt>
                <c:pt idx="68">
                  <c:v>7.1</c:v>
                </c:pt>
                <c:pt idx="69">
                  <c:v>7.2</c:v>
                </c:pt>
                <c:pt idx="70">
                  <c:v>7.3</c:v>
                </c:pt>
                <c:pt idx="71">
                  <c:v>7.4</c:v>
                </c:pt>
                <c:pt idx="72">
                  <c:v>7.5</c:v>
                </c:pt>
                <c:pt idx="73">
                  <c:v>7.6</c:v>
                </c:pt>
                <c:pt idx="74">
                  <c:v>7.7</c:v>
                </c:pt>
                <c:pt idx="75">
                  <c:v>7.8</c:v>
                </c:pt>
                <c:pt idx="76">
                  <c:v>7.9</c:v>
                </c:pt>
                <c:pt idx="77">
                  <c:v>8</c:v>
                </c:pt>
                <c:pt idx="78">
                  <c:v>8.1</c:v>
                </c:pt>
                <c:pt idx="79">
                  <c:v>8.2000000000000011</c:v>
                </c:pt>
                <c:pt idx="80">
                  <c:v>8.3000000000000007</c:v>
                </c:pt>
                <c:pt idx="81">
                  <c:v>8.4</c:v>
                </c:pt>
                <c:pt idx="82">
                  <c:v>8.5</c:v>
                </c:pt>
                <c:pt idx="83">
                  <c:v>8.6</c:v>
                </c:pt>
                <c:pt idx="84">
                  <c:v>8.7000000000000011</c:v>
                </c:pt>
                <c:pt idx="85">
                  <c:v>8.8000000000000007</c:v>
                </c:pt>
                <c:pt idx="86">
                  <c:v>8.9</c:v>
                </c:pt>
                <c:pt idx="87">
                  <c:v>9</c:v>
                </c:pt>
                <c:pt idx="88">
                  <c:v>9.1</c:v>
                </c:pt>
                <c:pt idx="89">
                  <c:v>9.2000000000000011</c:v>
                </c:pt>
                <c:pt idx="90">
                  <c:v>9.3000000000000007</c:v>
                </c:pt>
                <c:pt idx="91">
                  <c:v>9.4</c:v>
                </c:pt>
                <c:pt idx="92">
                  <c:v>9.5</c:v>
                </c:pt>
                <c:pt idx="93">
                  <c:v>9.6</c:v>
                </c:pt>
                <c:pt idx="94">
                  <c:v>9.7000000000000011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EAD-47A0-9FB2-AB9FDDA90784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  <c:pt idx="0">
                  <c:v>1:1 slope</c:v>
                </c:pt>
              </c:strCache>
            </c:strRef>
          </c:tx>
          <c:spPr>
            <a:ln w="14201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17.44852607709748</c:v>
                </c:pt>
                <c:pt idx="1">
                  <c:v>10.046045918367353</c:v>
                </c:pt>
                <c:pt idx="2">
                  <c:v>6.6734693877551052</c:v>
                </c:pt>
                <c:pt idx="3">
                  <c:v>4.8871315192743756</c:v>
                </c:pt>
                <c:pt idx="4">
                  <c:v>3.8497292794668887</c:v>
                </c:pt>
                <c:pt idx="5">
                  <c:v>3.2115114795918362</c:v>
                </c:pt>
                <c:pt idx="6">
                  <c:v>2.8053917863441682</c:v>
                </c:pt>
                <c:pt idx="7">
                  <c:v>2.5433673469387776</c:v>
                </c:pt>
                <c:pt idx="8">
                  <c:v>2.3755102040816332</c:v>
                </c:pt>
                <c:pt idx="9">
                  <c:v>2.2717828798185939</c:v>
                </c:pt>
                <c:pt idx="10">
                  <c:v>2.2132351165318198</c:v>
                </c:pt>
                <c:pt idx="11">
                  <c:v>2.1874323198667232</c:v>
                </c:pt>
                <c:pt idx="12">
                  <c:v>2.1859410430839001</c:v>
                </c:pt>
                <c:pt idx="13">
                  <c:v>2.2028778698979607</c:v>
                </c:pt>
                <c:pt idx="14">
                  <c:v>2.2340371442694744</c:v>
                </c:pt>
                <c:pt idx="15">
                  <c:v>2.2763479465860419</c:v>
                </c:pt>
                <c:pt idx="16">
                  <c:v>2.3275255808694681</c:v>
                </c:pt>
                <c:pt idx="17">
                  <c:v>2.3858418367346927</c:v>
                </c:pt>
                <c:pt idx="18">
                  <c:v>2.4499699199407634</c:v>
                </c:pt>
                <c:pt idx="19">
                  <c:v>2.5188775510204082</c:v>
                </c:pt>
                <c:pt idx="20">
                  <c:v>2.5917518614250992</c:v>
                </c:pt>
                <c:pt idx="21">
                  <c:v>2.6679457199546484</c:v>
                </c:pt>
                <c:pt idx="22">
                  <c:v>2.7469387755102042</c:v>
                </c:pt>
                <c:pt idx="23">
                  <c:v>2.8283087791329566</c:v>
                </c:pt>
                <c:pt idx="24">
                  <c:v>2.9117101984826848</c:v>
                </c:pt>
                <c:pt idx="25">
                  <c:v>2.9968580799666773</c:v>
                </c:pt>
                <c:pt idx="26">
                  <c:v>3.0835157368536001</c:v>
                </c:pt>
                <c:pt idx="27">
                  <c:v>3.1714852607709751</c:v>
                </c:pt>
                <c:pt idx="28">
                  <c:v>3.2606001401601232</c:v>
                </c:pt>
                <c:pt idx="29">
                  <c:v>3.35071946747449</c:v>
                </c:pt>
                <c:pt idx="30">
                  <c:v>3.4417233560090712</c:v>
                </c:pt>
                <c:pt idx="31">
                  <c:v>3.5335092860673698</c:v>
                </c:pt>
                <c:pt idx="32">
                  <c:v>3.6259891711786754</c:v>
                </c:pt>
                <c:pt idx="33">
                  <c:v>3.7190869866465106</c:v>
                </c:pt>
                <c:pt idx="34">
                  <c:v>3.8127368405360684</c:v>
                </c:pt>
                <c:pt idx="35">
                  <c:v>3.9068813952173671</c:v>
                </c:pt>
                <c:pt idx="36">
                  <c:v>4.0014705685035352</c:v>
                </c:pt>
                <c:pt idx="37">
                  <c:v>4.0964604591836782</c:v>
                </c:pt>
                <c:pt idx="38">
                  <c:v>4.1918124537143822</c:v>
                </c:pt>
                <c:pt idx="39">
                  <c:v>4.2874924799851915</c:v>
                </c:pt>
                <c:pt idx="40">
                  <c:v>4.3834703811216258</c:v>
                </c:pt>
                <c:pt idx="41">
                  <c:v>4.4797193877551065</c:v>
                </c:pt>
                <c:pt idx="42">
                  <c:v>4.5762156714537694</c:v>
                </c:pt>
                <c:pt idx="43">
                  <c:v>4.6729379653562697</c:v>
                </c:pt>
                <c:pt idx="44">
                  <c:v>4.7698672406943805</c:v>
                </c:pt>
                <c:pt idx="45">
                  <c:v>4.8669864299886605</c:v>
                </c:pt>
                <c:pt idx="46">
                  <c:v>4.9642801893768764</c:v>
                </c:pt>
                <c:pt idx="47">
                  <c:v>5.0617346938775505</c:v>
                </c:pt>
                <c:pt idx="48">
                  <c:v>5.1593374604743873</c:v>
                </c:pt>
                <c:pt idx="49">
                  <c:v>5.2570771947832426</c:v>
                </c:pt>
                <c:pt idx="50">
                  <c:v>5.3549436577763849</c:v>
                </c:pt>
                <c:pt idx="51">
                  <c:v>5.4529275496206715</c:v>
                </c:pt>
                <c:pt idx="52">
                  <c:v>5.5510204081632688</c:v>
                </c:pt>
                <c:pt idx="53">
                  <c:v>5.6492145199916699</c:v>
                </c:pt>
                <c:pt idx="54">
                  <c:v>5.7475028423188297</c:v>
                </c:pt>
                <c:pt idx="55">
                  <c:v>5.8458789342133999</c:v>
                </c:pt>
                <c:pt idx="56">
                  <c:v>5.944336895918954</c:v>
                </c:pt>
                <c:pt idx="57">
                  <c:v>6.0428713151927438</c:v>
                </c:pt>
                <c:pt idx="58">
                  <c:v>6.1414772197511089</c:v>
                </c:pt>
                <c:pt idx="59">
                  <c:v>6.2401500350400312</c:v>
                </c:pt>
                <c:pt idx="60">
                  <c:v>6.3388855466600784</c:v>
                </c:pt>
                <c:pt idx="61">
                  <c:v>6.4376798668686224</c:v>
                </c:pt>
                <c:pt idx="62">
                  <c:v>6.5365294046612794</c:v>
                </c:pt>
                <c:pt idx="63">
                  <c:v>6.6354308390022645</c:v>
                </c:pt>
                <c:pt idx="64">
                  <c:v>6.7343810948304474</c:v>
                </c:pt>
                <c:pt idx="65">
                  <c:v>6.8333773215168421</c:v>
                </c:pt>
                <c:pt idx="66">
                  <c:v>6.932416873491678</c:v>
                </c:pt>
                <c:pt idx="67">
                  <c:v>7.0314972927946773</c:v>
                </c:pt>
                <c:pt idx="68">
                  <c:v>7.1306162933334409</c:v>
                </c:pt>
                <c:pt idx="69">
                  <c:v>7.2297717466616316</c:v>
                </c:pt>
                <c:pt idx="70">
                  <c:v>7.3289616691112496</c:v>
                </c:pt>
                <c:pt idx="71">
                  <c:v>7.4281842101340141</c:v>
                </c:pt>
                <c:pt idx="72">
                  <c:v>7.5274376417233526</c:v>
                </c:pt>
                <c:pt idx="73">
                  <c:v>7.6267203488043416</c:v>
                </c:pt>
                <c:pt idx="74">
                  <c:v>7.7260308204914576</c:v>
                </c:pt>
                <c:pt idx="75">
                  <c:v>7.825367642125884</c:v>
                </c:pt>
                <c:pt idx="76">
                  <c:v>7.9247294880137638</c:v>
                </c:pt>
                <c:pt idx="77">
                  <c:v>8.0241151147959187</c:v>
                </c:pt>
                <c:pt idx="78">
                  <c:v>8.1235233553869648</c:v>
                </c:pt>
                <c:pt idx="79">
                  <c:v>8.2229531134285949</c:v>
                </c:pt>
                <c:pt idx="80">
                  <c:v>8.3224033582078576</c:v>
                </c:pt>
                <c:pt idx="81">
                  <c:v>8.4218731199962988</c:v>
                </c:pt>
                <c:pt idx="82">
                  <c:v>8.5213614857707594</c:v>
                </c:pt>
                <c:pt idx="83">
                  <c:v>8.620867595280405</c:v>
                </c:pt>
                <c:pt idx="84">
                  <c:v>8.7203906374281779</c:v>
                </c:pt>
                <c:pt idx="85">
                  <c:v>8.819929846938777</c:v>
                </c:pt>
                <c:pt idx="86">
                  <c:v>8.9194845012869628</c:v>
                </c:pt>
                <c:pt idx="87">
                  <c:v>9.0190539178634488</c:v>
                </c:pt>
                <c:pt idx="88">
                  <c:v>9.1186374513577917</c:v>
                </c:pt>
                <c:pt idx="89">
                  <c:v>9.2182344913390679</c:v>
                </c:pt>
                <c:pt idx="90">
                  <c:v>9.3178444600177937</c:v>
                </c:pt>
                <c:pt idx="91">
                  <c:v>9.4174668101735968</c:v>
                </c:pt>
                <c:pt idx="92">
                  <c:v>9.5171010232347673</c:v>
                </c:pt>
                <c:pt idx="93">
                  <c:v>9.6167466074971646</c:v>
                </c:pt>
                <c:pt idx="94">
                  <c:v>9.7164030964708115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17.44852607709748</c:v>
                </c:pt>
                <c:pt idx="1">
                  <c:v>10.046045918367353</c:v>
                </c:pt>
                <c:pt idx="2">
                  <c:v>6.6734693877551052</c:v>
                </c:pt>
                <c:pt idx="3">
                  <c:v>4.8871315192743756</c:v>
                </c:pt>
                <c:pt idx="4">
                  <c:v>3.8497292794668887</c:v>
                </c:pt>
                <c:pt idx="5">
                  <c:v>3.2115114795918362</c:v>
                </c:pt>
                <c:pt idx="6">
                  <c:v>2.8053917863441682</c:v>
                </c:pt>
                <c:pt idx="7">
                  <c:v>2.5433673469387776</c:v>
                </c:pt>
                <c:pt idx="8">
                  <c:v>2.3755102040816332</c:v>
                </c:pt>
                <c:pt idx="9">
                  <c:v>2.2717828798185939</c:v>
                </c:pt>
                <c:pt idx="10">
                  <c:v>2.2132351165318198</c:v>
                </c:pt>
                <c:pt idx="11">
                  <c:v>2.1874323198667232</c:v>
                </c:pt>
                <c:pt idx="12">
                  <c:v>2.1859410430839001</c:v>
                </c:pt>
                <c:pt idx="13">
                  <c:v>2.2028778698979607</c:v>
                </c:pt>
                <c:pt idx="14">
                  <c:v>2.2340371442694744</c:v>
                </c:pt>
                <c:pt idx="15">
                  <c:v>2.2763479465860419</c:v>
                </c:pt>
                <c:pt idx="16">
                  <c:v>2.3275255808694681</c:v>
                </c:pt>
                <c:pt idx="17">
                  <c:v>2.3858418367346927</c:v>
                </c:pt>
                <c:pt idx="18">
                  <c:v>2.4499699199407634</c:v>
                </c:pt>
                <c:pt idx="19">
                  <c:v>2.5188775510204082</c:v>
                </c:pt>
                <c:pt idx="20">
                  <c:v>2.5917518614250992</c:v>
                </c:pt>
                <c:pt idx="21">
                  <c:v>2.6679457199546484</c:v>
                </c:pt>
                <c:pt idx="22">
                  <c:v>2.7469387755102042</c:v>
                </c:pt>
                <c:pt idx="23">
                  <c:v>2.8283087791329566</c:v>
                </c:pt>
                <c:pt idx="24">
                  <c:v>2.9117101984826848</c:v>
                </c:pt>
                <c:pt idx="25">
                  <c:v>2.9968580799666773</c:v>
                </c:pt>
                <c:pt idx="26">
                  <c:v>3.0835157368536001</c:v>
                </c:pt>
                <c:pt idx="27">
                  <c:v>3.1714852607709751</c:v>
                </c:pt>
                <c:pt idx="28">
                  <c:v>3.2606001401601232</c:v>
                </c:pt>
                <c:pt idx="29">
                  <c:v>3.35071946747449</c:v>
                </c:pt>
                <c:pt idx="30">
                  <c:v>3.4417233560090712</c:v>
                </c:pt>
                <c:pt idx="31">
                  <c:v>3.5335092860673698</c:v>
                </c:pt>
                <c:pt idx="32">
                  <c:v>3.6259891711786754</c:v>
                </c:pt>
                <c:pt idx="33">
                  <c:v>3.7190869866465106</c:v>
                </c:pt>
                <c:pt idx="34">
                  <c:v>3.8127368405360684</c:v>
                </c:pt>
                <c:pt idx="35">
                  <c:v>3.9068813952173671</c:v>
                </c:pt>
                <c:pt idx="36">
                  <c:v>4.0014705685035352</c:v>
                </c:pt>
                <c:pt idx="37">
                  <c:v>4.0964604591836782</c:v>
                </c:pt>
                <c:pt idx="38">
                  <c:v>4.1918124537143822</c:v>
                </c:pt>
                <c:pt idx="39">
                  <c:v>4.2874924799851915</c:v>
                </c:pt>
                <c:pt idx="40">
                  <c:v>4.3834703811216258</c:v>
                </c:pt>
                <c:pt idx="41">
                  <c:v>4.4797193877551065</c:v>
                </c:pt>
                <c:pt idx="42">
                  <c:v>4.5762156714537694</c:v>
                </c:pt>
                <c:pt idx="43">
                  <c:v>4.6729379653562697</c:v>
                </c:pt>
                <c:pt idx="44">
                  <c:v>4.7698672406943805</c:v>
                </c:pt>
                <c:pt idx="45">
                  <c:v>4.8669864299886605</c:v>
                </c:pt>
                <c:pt idx="46">
                  <c:v>4.9642801893768764</c:v>
                </c:pt>
                <c:pt idx="47">
                  <c:v>5.0617346938775505</c:v>
                </c:pt>
                <c:pt idx="48">
                  <c:v>5.1593374604743873</c:v>
                </c:pt>
                <c:pt idx="49">
                  <c:v>5.2570771947832426</c:v>
                </c:pt>
                <c:pt idx="50">
                  <c:v>5.3549436577763849</c:v>
                </c:pt>
                <c:pt idx="51">
                  <c:v>5.4529275496206715</c:v>
                </c:pt>
                <c:pt idx="52">
                  <c:v>5.5510204081632688</c:v>
                </c:pt>
                <c:pt idx="53">
                  <c:v>5.6492145199916699</c:v>
                </c:pt>
                <c:pt idx="54">
                  <c:v>5.7475028423188297</c:v>
                </c:pt>
                <c:pt idx="55">
                  <c:v>5.8458789342133999</c:v>
                </c:pt>
                <c:pt idx="56">
                  <c:v>5.944336895918954</c:v>
                </c:pt>
                <c:pt idx="57">
                  <c:v>6.0428713151927438</c:v>
                </c:pt>
                <c:pt idx="58">
                  <c:v>6.1414772197511089</c:v>
                </c:pt>
                <c:pt idx="59">
                  <c:v>6.2401500350400312</c:v>
                </c:pt>
                <c:pt idx="60">
                  <c:v>6.3388855466600784</c:v>
                </c:pt>
                <c:pt idx="61">
                  <c:v>6.4376798668686224</c:v>
                </c:pt>
                <c:pt idx="62">
                  <c:v>6.5365294046612794</c:v>
                </c:pt>
                <c:pt idx="63">
                  <c:v>6.6354308390022645</c:v>
                </c:pt>
                <c:pt idx="64">
                  <c:v>6.7343810948304474</c:v>
                </c:pt>
                <c:pt idx="65">
                  <c:v>6.8333773215168421</c:v>
                </c:pt>
                <c:pt idx="66">
                  <c:v>6.932416873491678</c:v>
                </c:pt>
                <c:pt idx="67">
                  <c:v>7.0314972927946773</c:v>
                </c:pt>
                <c:pt idx="68">
                  <c:v>7.1306162933334409</c:v>
                </c:pt>
                <c:pt idx="69">
                  <c:v>7.2297717466616316</c:v>
                </c:pt>
                <c:pt idx="70">
                  <c:v>7.3289616691112496</c:v>
                </c:pt>
                <c:pt idx="71">
                  <c:v>7.4281842101340141</c:v>
                </c:pt>
                <c:pt idx="72">
                  <c:v>7.5274376417233526</c:v>
                </c:pt>
                <c:pt idx="73">
                  <c:v>7.6267203488043416</c:v>
                </c:pt>
                <c:pt idx="74">
                  <c:v>7.7260308204914576</c:v>
                </c:pt>
                <c:pt idx="75">
                  <c:v>7.825367642125884</c:v>
                </c:pt>
                <c:pt idx="76">
                  <c:v>7.9247294880137638</c:v>
                </c:pt>
                <c:pt idx="77">
                  <c:v>8.0241151147959187</c:v>
                </c:pt>
                <c:pt idx="78">
                  <c:v>8.1235233553869648</c:v>
                </c:pt>
                <c:pt idx="79">
                  <c:v>8.2229531134285949</c:v>
                </c:pt>
                <c:pt idx="80">
                  <c:v>8.3224033582078576</c:v>
                </c:pt>
                <c:pt idx="81">
                  <c:v>8.4218731199962988</c:v>
                </c:pt>
                <c:pt idx="82">
                  <c:v>8.5213614857707594</c:v>
                </c:pt>
                <c:pt idx="83">
                  <c:v>8.620867595280405</c:v>
                </c:pt>
                <c:pt idx="84">
                  <c:v>8.7203906374281779</c:v>
                </c:pt>
                <c:pt idx="85">
                  <c:v>8.819929846938777</c:v>
                </c:pt>
                <c:pt idx="86">
                  <c:v>8.9194845012869628</c:v>
                </c:pt>
                <c:pt idx="87">
                  <c:v>9.0190539178634488</c:v>
                </c:pt>
                <c:pt idx="88">
                  <c:v>9.1186374513577917</c:v>
                </c:pt>
                <c:pt idx="89">
                  <c:v>9.2182344913390679</c:v>
                </c:pt>
                <c:pt idx="90">
                  <c:v>9.3178444600177937</c:v>
                </c:pt>
                <c:pt idx="91">
                  <c:v>9.4174668101735968</c:v>
                </c:pt>
                <c:pt idx="92">
                  <c:v>9.5171010232347673</c:v>
                </c:pt>
                <c:pt idx="93">
                  <c:v>9.6167466074971646</c:v>
                </c:pt>
                <c:pt idx="94">
                  <c:v>9.7164030964708115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EAD-47A0-9FB2-AB9FDDA90784}"/>
            </c:ext>
          </c:extLst>
        </c:ser>
        <c:ser>
          <c:idx val="2"/>
          <c:order val="2"/>
          <c:tx>
            <c:v>M</c:v>
          </c:tx>
          <c:spPr>
            <a:ln w="14201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'specific energy'!$F$2:$F$96</c:f>
              <c:numCache>
                <c:formatCode>General</c:formatCode>
                <c:ptCount val="95"/>
                <c:pt idx="0">
                  <c:v>10.334115646258498</c:v>
                </c:pt>
                <c:pt idx="1">
                  <c:v>7.7968367346938807</c:v>
                </c:pt>
                <c:pt idx="2">
                  <c:v>6.2984693877551052</c:v>
                </c:pt>
                <c:pt idx="3">
                  <c:v>5.3245578231292434</c:v>
                </c:pt>
                <c:pt idx="4">
                  <c:v>4.6546209912536476</c:v>
                </c:pt>
                <c:pt idx="5">
                  <c:v>4.1784183673469339</c:v>
                </c:pt>
                <c:pt idx="6">
                  <c:v>3.8347052154194987</c:v>
                </c:pt>
                <c:pt idx="7">
                  <c:v>3.5867346938775526</c:v>
                </c:pt>
                <c:pt idx="8">
                  <c:v>3.4111224489795915</c:v>
                </c:pt>
                <c:pt idx="9">
                  <c:v>3.2922789115646238</c:v>
                </c:pt>
                <c:pt idx="10">
                  <c:v>3.2194113029827336</c:v>
                </c:pt>
                <c:pt idx="11">
                  <c:v>3.1848104956268202</c:v>
                </c:pt>
                <c:pt idx="12">
                  <c:v>3.1828231292516986</c:v>
                </c:pt>
                <c:pt idx="13">
                  <c:v>3.209209183673468</c:v>
                </c:pt>
                <c:pt idx="14">
                  <c:v>3.2607262905162084</c:v>
                </c:pt>
                <c:pt idx="15">
                  <c:v>3.3348526077097476</c:v>
                </c:pt>
                <c:pt idx="16">
                  <c:v>3.4295972073039769</c:v>
                </c:pt>
                <c:pt idx="17">
                  <c:v>3.5433673469387776</c:v>
                </c:pt>
                <c:pt idx="18">
                  <c:v>3.6748736637512147</c:v>
                </c:pt>
                <c:pt idx="19">
                  <c:v>3.8230612244897961</c:v>
                </c:pt>
                <c:pt idx="20">
                  <c:v>3.9870585625554589</c:v>
                </c:pt>
                <c:pt idx="21">
                  <c:v>4.1661394557823126</c:v>
                </c:pt>
                <c:pt idx="22">
                  <c:v>4.3596938775510203</c:v>
                </c:pt>
                <c:pt idx="23">
                  <c:v>4.5672056514913661</c:v>
                </c:pt>
                <c:pt idx="24">
                  <c:v>4.7882350718065005</c:v>
                </c:pt>
                <c:pt idx="25">
                  <c:v>5.0224052478134036</c:v>
                </c:pt>
                <c:pt idx="26">
                  <c:v>5.2693912737508803</c:v>
                </c:pt>
                <c:pt idx="27">
                  <c:v>5.5289115646258438</c:v>
                </c:pt>
                <c:pt idx="28">
                  <c:v>5.8007208689927552</c:v>
                </c:pt>
                <c:pt idx="29">
                  <c:v>6.0846045918367357</c:v>
                </c:pt>
                <c:pt idx="30">
                  <c:v>6.3803741496598629</c:v>
                </c:pt>
                <c:pt idx="31">
                  <c:v>6.6878631452581034</c:v>
                </c:pt>
                <c:pt idx="32">
                  <c:v>7.0069241982507284</c:v>
                </c:pt>
                <c:pt idx="33">
                  <c:v>7.3374263038548788</c:v>
                </c:pt>
                <c:pt idx="34">
                  <c:v>7.6792526199669062</c:v>
                </c:pt>
                <c:pt idx="35">
                  <c:v>8.032298603651979</c:v>
                </c:pt>
                <c:pt idx="36">
                  <c:v>8.3964704343275773</c:v>
                </c:pt>
                <c:pt idx="37">
                  <c:v>8.7716836734693953</c:v>
                </c:pt>
                <c:pt idx="38">
                  <c:v>9.1578621204579385</c:v>
                </c:pt>
                <c:pt idx="39">
                  <c:v>9.5549368318756223</c:v>
                </c:pt>
                <c:pt idx="40">
                  <c:v>9.9628452776459593</c:v>
                </c:pt>
                <c:pt idx="41">
                  <c:v>10.381530612244914</c:v>
                </c:pt>
                <c:pt idx="42">
                  <c:v>10.810941043083902</c:v>
                </c:pt>
                <c:pt idx="43">
                  <c:v>11.25102928127772</c:v>
                </c:pt>
                <c:pt idx="44">
                  <c:v>11.70175206252714</c:v>
                </c:pt>
                <c:pt idx="45">
                  <c:v>12.163069727891148</c:v>
                </c:pt>
                <c:pt idx="46">
                  <c:v>12.634945855893381</c:v>
                </c:pt>
                <c:pt idx="47">
                  <c:v>13.11734693877551</c:v>
                </c:pt>
                <c:pt idx="48">
                  <c:v>13.610242096838734</c:v>
                </c:pt>
                <c:pt idx="49">
                  <c:v>14.113602825745691</c:v>
                </c:pt>
                <c:pt idx="50">
                  <c:v>14.627402772429727</c:v>
                </c:pt>
                <c:pt idx="51">
                  <c:v>15.151617535903261</c:v>
                </c:pt>
                <c:pt idx="52">
                  <c:v>15.686224489795919</c:v>
                </c:pt>
                <c:pt idx="53">
                  <c:v>16.231202623906704</c:v>
                </c:pt>
                <c:pt idx="54">
                  <c:v>16.786532402434645</c:v>
                </c:pt>
                <c:pt idx="55">
                  <c:v>17.35219563687544</c:v>
                </c:pt>
                <c:pt idx="56">
                  <c:v>17.92817537184364</c:v>
                </c:pt>
                <c:pt idx="57">
                  <c:v>18.514455782312943</c:v>
                </c:pt>
                <c:pt idx="58">
                  <c:v>19.111022080963529</c:v>
                </c:pt>
                <c:pt idx="59">
                  <c:v>19.717860434496401</c:v>
                </c:pt>
                <c:pt idx="60">
                  <c:v>20.334957887917085</c:v>
                </c:pt>
                <c:pt idx="61">
                  <c:v>20.962302295918342</c:v>
                </c:pt>
                <c:pt idx="62">
                  <c:v>21.599882260596548</c:v>
                </c:pt>
                <c:pt idx="63">
                  <c:v>22.247687074829912</c:v>
                </c:pt>
                <c:pt idx="64">
                  <c:v>22.905706670727948</c:v>
                </c:pt>
                <c:pt idx="65">
                  <c:v>23.573931572629036</c:v>
                </c:pt>
                <c:pt idx="66">
                  <c:v>24.252352854185126</c:v>
                </c:pt>
                <c:pt idx="67">
                  <c:v>24.940962099125336</c:v>
                </c:pt>
                <c:pt idx="68">
                  <c:v>25.639751365334877</c:v>
                </c:pt>
                <c:pt idx="69">
                  <c:v>26.348713151927416</c:v>
                </c:pt>
                <c:pt idx="70">
                  <c:v>27.067840369024321</c:v>
                </c:pt>
                <c:pt idx="71">
                  <c:v>27.79712630998344</c:v>
                </c:pt>
                <c:pt idx="72">
                  <c:v>28.536564625850353</c:v>
                </c:pt>
                <c:pt idx="73">
                  <c:v>29.286149301825962</c:v>
                </c:pt>
                <c:pt idx="74">
                  <c:v>30.045874635568516</c:v>
                </c:pt>
                <c:pt idx="75">
                  <c:v>30.815735217163773</c:v>
                </c:pt>
                <c:pt idx="76">
                  <c:v>31.595725910617414</c:v>
                </c:pt>
                <c:pt idx="77">
                  <c:v>32.385841836734663</c:v>
                </c:pt>
                <c:pt idx="78">
                  <c:v>33.186078357268826</c:v>
                </c:pt>
                <c:pt idx="79">
                  <c:v>33.996431060228964</c:v>
                </c:pt>
                <c:pt idx="80">
                  <c:v>34.816895746250296</c:v>
                </c:pt>
                <c:pt idx="81">
                  <c:v>35.647468415937794</c:v>
                </c:pt>
                <c:pt idx="82">
                  <c:v>36.488145258103252</c:v>
                </c:pt>
                <c:pt idx="83">
                  <c:v>37.338922638822993</c:v>
                </c:pt>
                <c:pt idx="84">
                  <c:v>38.199797091250275</c:v>
                </c:pt>
                <c:pt idx="85">
                  <c:v>39.070765306122453</c:v>
                </c:pt>
                <c:pt idx="86">
                  <c:v>39.951824122907553</c:v>
                </c:pt>
                <c:pt idx="87">
                  <c:v>40.84297052154195</c:v>
                </c:pt>
                <c:pt idx="88">
                  <c:v>41.744201614711805</c:v>
                </c:pt>
                <c:pt idx="89">
                  <c:v>42.655514640638863</c:v>
                </c:pt>
                <c:pt idx="90">
                  <c:v>43.576906956330923</c:v>
                </c:pt>
                <c:pt idx="91">
                  <c:v>44.508376031263545</c:v>
                </c:pt>
                <c:pt idx="92">
                  <c:v>45.449919441460793</c:v>
                </c:pt>
                <c:pt idx="93">
                  <c:v>46.40153486394555</c:v>
                </c:pt>
                <c:pt idx="94">
                  <c:v>47.363220071533746</c:v>
                </c:pt>
              </c:numCache>
            </c:numRef>
          </c:xVal>
          <c:yVal>
            <c:numRef>
              <c:f>'specific energy'!$D$2:$D$96</c:f>
              <c:numCache>
                <c:formatCode>General</c:formatCode>
                <c:ptCount val="95"/>
                <c:pt idx="0">
                  <c:v>0.30000000000000021</c:v>
                </c:pt>
                <c:pt idx="1">
                  <c:v>0.4</c:v>
                </c:pt>
                <c:pt idx="2">
                  <c:v>0.5</c:v>
                </c:pt>
                <c:pt idx="3">
                  <c:v>0.60000000000000042</c:v>
                </c:pt>
                <c:pt idx="4">
                  <c:v>0.7000000000000004</c:v>
                </c:pt>
                <c:pt idx="5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9">
                  <c:v>1.2</c:v>
                </c:pt>
                <c:pt idx="10">
                  <c:v>1.3</c:v>
                </c:pt>
                <c:pt idx="11">
                  <c:v>1.4</c:v>
                </c:pt>
                <c:pt idx="12">
                  <c:v>1.5</c:v>
                </c:pt>
                <c:pt idx="13">
                  <c:v>1.6</c:v>
                </c:pt>
                <c:pt idx="14">
                  <c:v>1.7000000000000002</c:v>
                </c:pt>
                <c:pt idx="15">
                  <c:v>1.8</c:v>
                </c:pt>
                <c:pt idx="16">
                  <c:v>1.9000000000000001</c:v>
                </c:pt>
                <c:pt idx="17">
                  <c:v>2</c:v>
                </c:pt>
                <c:pt idx="18">
                  <c:v>2.1</c:v>
                </c:pt>
                <c:pt idx="19">
                  <c:v>2.2000000000000002</c:v>
                </c:pt>
                <c:pt idx="20">
                  <c:v>2.2999999999999998</c:v>
                </c:pt>
                <c:pt idx="21">
                  <c:v>2.4</c:v>
                </c:pt>
                <c:pt idx="22">
                  <c:v>2.5</c:v>
                </c:pt>
                <c:pt idx="23">
                  <c:v>2.6</c:v>
                </c:pt>
                <c:pt idx="24">
                  <c:v>2.7</c:v>
                </c:pt>
                <c:pt idx="25">
                  <c:v>2.8</c:v>
                </c:pt>
                <c:pt idx="26">
                  <c:v>2.9</c:v>
                </c:pt>
                <c:pt idx="27">
                  <c:v>3</c:v>
                </c:pt>
                <c:pt idx="28">
                  <c:v>3.1</c:v>
                </c:pt>
                <c:pt idx="29">
                  <c:v>3.2</c:v>
                </c:pt>
                <c:pt idx="30">
                  <c:v>3.3</c:v>
                </c:pt>
                <c:pt idx="31">
                  <c:v>3.4</c:v>
                </c:pt>
                <c:pt idx="32">
                  <c:v>3.5</c:v>
                </c:pt>
                <c:pt idx="33">
                  <c:v>3.6</c:v>
                </c:pt>
                <c:pt idx="34">
                  <c:v>3.7</c:v>
                </c:pt>
                <c:pt idx="35">
                  <c:v>3.8</c:v>
                </c:pt>
                <c:pt idx="36">
                  <c:v>3.9</c:v>
                </c:pt>
                <c:pt idx="37">
                  <c:v>4</c:v>
                </c:pt>
                <c:pt idx="38">
                  <c:v>4.0999999999999996</c:v>
                </c:pt>
                <c:pt idx="39">
                  <c:v>4.2</c:v>
                </c:pt>
                <c:pt idx="40">
                  <c:v>4.3</c:v>
                </c:pt>
                <c:pt idx="41">
                  <c:v>4.4000000000000004</c:v>
                </c:pt>
                <c:pt idx="42">
                  <c:v>4.5</c:v>
                </c:pt>
                <c:pt idx="43">
                  <c:v>4.5999999999999996</c:v>
                </c:pt>
                <c:pt idx="44">
                  <c:v>4.7</c:v>
                </c:pt>
                <c:pt idx="45">
                  <c:v>4.8</c:v>
                </c:pt>
                <c:pt idx="46">
                  <c:v>4.9000000000000004</c:v>
                </c:pt>
                <c:pt idx="47">
                  <c:v>5</c:v>
                </c:pt>
                <c:pt idx="48">
                  <c:v>5.0999999999999996</c:v>
                </c:pt>
                <c:pt idx="49">
                  <c:v>5.2</c:v>
                </c:pt>
                <c:pt idx="50">
                  <c:v>5.3</c:v>
                </c:pt>
                <c:pt idx="51">
                  <c:v>5.4</c:v>
                </c:pt>
                <c:pt idx="52">
                  <c:v>5.5</c:v>
                </c:pt>
                <c:pt idx="53">
                  <c:v>5.6</c:v>
                </c:pt>
                <c:pt idx="54">
                  <c:v>5.7</c:v>
                </c:pt>
                <c:pt idx="55">
                  <c:v>5.8</c:v>
                </c:pt>
                <c:pt idx="56">
                  <c:v>5.9</c:v>
                </c:pt>
                <c:pt idx="57">
                  <c:v>6</c:v>
                </c:pt>
                <c:pt idx="58">
                  <c:v>6.1</c:v>
                </c:pt>
                <c:pt idx="59">
                  <c:v>6.2</c:v>
                </c:pt>
                <c:pt idx="60">
                  <c:v>6.3</c:v>
                </c:pt>
                <c:pt idx="61">
                  <c:v>6.4</c:v>
                </c:pt>
                <c:pt idx="62">
                  <c:v>6.5</c:v>
                </c:pt>
                <c:pt idx="63">
                  <c:v>6.6</c:v>
                </c:pt>
                <c:pt idx="64">
                  <c:v>6.7</c:v>
                </c:pt>
                <c:pt idx="65">
                  <c:v>6.8</c:v>
                </c:pt>
                <c:pt idx="66">
                  <c:v>6.9</c:v>
                </c:pt>
                <c:pt idx="67">
                  <c:v>7</c:v>
                </c:pt>
                <c:pt idx="68">
                  <c:v>7.1</c:v>
                </c:pt>
                <c:pt idx="69">
                  <c:v>7.2</c:v>
                </c:pt>
                <c:pt idx="70">
                  <c:v>7.3</c:v>
                </c:pt>
                <c:pt idx="71">
                  <c:v>7.4</c:v>
                </c:pt>
                <c:pt idx="72">
                  <c:v>7.5</c:v>
                </c:pt>
                <c:pt idx="73">
                  <c:v>7.6</c:v>
                </c:pt>
                <c:pt idx="74">
                  <c:v>7.7</c:v>
                </c:pt>
                <c:pt idx="75">
                  <c:v>7.8</c:v>
                </c:pt>
                <c:pt idx="76">
                  <c:v>7.9</c:v>
                </c:pt>
                <c:pt idx="77">
                  <c:v>8</c:v>
                </c:pt>
                <c:pt idx="78">
                  <c:v>8.1</c:v>
                </c:pt>
                <c:pt idx="79">
                  <c:v>8.2000000000000011</c:v>
                </c:pt>
                <c:pt idx="80">
                  <c:v>8.3000000000000007</c:v>
                </c:pt>
                <c:pt idx="81">
                  <c:v>8.4</c:v>
                </c:pt>
                <c:pt idx="82">
                  <c:v>8.5</c:v>
                </c:pt>
                <c:pt idx="83">
                  <c:v>8.6</c:v>
                </c:pt>
                <c:pt idx="84">
                  <c:v>8.7000000000000011</c:v>
                </c:pt>
                <c:pt idx="85">
                  <c:v>8.8000000000000007</c:v>
                </c:pt>
                <c:pt idx="86">
                  <c:v>8.9</c:v>
                </c:pt>
                <c:pt idx="87">
                  <c:v>9</c:v>
                </c:pt>
                <c:pt idx="88">
                  <c:v>9.1</c:v>
                </c:pt>
                <c:pt idx="89">
                  <c:v>9.2000000000000011</c:v>
                </c:pt>
                <c:pt idx="90">
                  <c:v>9.3000000000000007</c:v>
                </c:pt>
                <c:pt idx="91">
                  <c:v>9.4</c:v>
                </c:pt>
                <c:pt idx="92">
                  <c:v>9.5</c:v>
                </c:pt>
                <c:pt idx="93">
                  <c:v>9.6</c:v>
                </c:pt>
                <c:pt idx="94">
                  <c:v>9.7000000000000011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EAD-47A0-9FB2-AB9FDDA907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474688"/>
        <c:axId val="189485056"/>
      </c:scatterChart>
      <c:valAx>
        <c:axId val="189474688"/>
        <c:scaling>
          <c:orientation val="minMax"/>
          <c:max val="7"/>
          <c:min val="2"/>
        </c:scaling>
        <c:delete val="0"/>
        <c:axPos val="b"/>
        <c:title>
          <c:tx>
            <c:rich>
              <a:bodyPr/>
              <a:lstStyle/>
              <a:p>
                <a:pPr>
                  <a:defRPr sz="89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t>E or M</a:t>
                </a:r>
              </a:p>
            </c:rich>
          </c:tx>
          <c:layout>
            <c:manualLayout>
              <c:xMode val="edge"/>
              <c:yMode val="edge"/>
              <c:x val="0.42307692307692341"/>
              <c:y val="0.89508928571428559"/>
            </c:manualLayout>
          </c:layout>
          <c:overlay val="0"/>
          <c:spPr>
            <a:noFill/>
            <a:ln w="14201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7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89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89485056"/>
        <c:crosses val="autoZero"/>
        <c:crossBetween val="midCat"/>
        <c:majorUnit val="1"/>
        <c:minorUnit val="0.1"/>
      </c:valAx>
      <c:valAx>
        <c:axId val="189485056"/>
        <c:scaling>
          <c:orientation val="minMax"/>
          <c:max val="5"/>
        </c:scaling>
        <c:delete val="0"/>
        <c:axPos val="l"/>
        <c:title>
          <c:tx>
            <c:rich>
              <a:bodyPr/>
              <a:lstStyle/>
              <a:p>
                <a:pPr>
                  <a:defRPr sz="89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t>y</a:t>
                </a:r>
              </a:p>
            </c:rich>
          </c:tx>
          <c:layout>
            <c:manualLayout>
              <c:xMode val="edge"/>
              <c:yMode val="edge"/>
              <c:x val="2.1367521367521368E-2"/>
              <c:y val="0.46651785714285754"/>
            </c:manualLayout>
          </c:layout>
          <c:overlay val="0"/>
          <c:spPr>
            <a:noFill/>
            <a:ln w="14201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17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89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89474688"/>
        <c:crosses val="autoZero"/>
        <c:crossBetween val="midCat"/>
        <c:majorUnit val="1"/>
        <c:minorUnit val="0.1"/>
      </c:valAx>
      <c:spPr>
        <a:noFill/>
        <a:ln w="71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4700854700854751"/>
          <c:y val="0.17857142857142877"/>
          <c:w val="0.26068376068376081"/>
          <c:h val="0.203125"/>
        </c:manualLayout>
      </c:layout>
      <c:overlay val="0"/>
      <c:spPr>
        <a:noFill/>
        <a:ln w="14201">
          <a:noFill/>
        </a:ln>
      </c:spPr>
      <c:txPr>
        <a:bodyPr/>
        <a:lstStyle/>
        <a:p>
          <a:pPr>
            <a:defRPr sz="822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95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55555555555555"/>
          <c:y val="0.18303571428571427"/>
          <c:w val="0.74444444444444502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9053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0D9-48FF-8F71-257428C17B1A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6035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0D9-48FF-8F71-257428C17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241856"/>
        <c:axId val="129243776"/>
      </c:scatterChart>
      <c:valAx>
        <c:axId val="129241856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44444444444446"/>
              <c:y val="0.89508928571428559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29243776"/>
        <c:crosses val="autoZero"/>
        <c:crossBetween val="midCat"/>
        <c:majorUnit val="1"/>
        <c:minorUnit val="0.1"/>
      </c:valAx>
      <c:valAx>
        <c:axId val="129243776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2222222222222244E-2"/>
              <c:y val="0.4642857142857143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29241856"/>
        <c:crosses val="autoZero"/>
        <c:crossBetween val="midCat"/>
        <c:majorUnit val="1"/>
        <c:minorUnit val="0.1"/>
      </c:valAx>
      <c:spPr>
        <a:noFill/>
        <a:ln w="13018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4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9053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AAA-4D35-BDE8-9A94BF549CC2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6035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AAA-4D35-BDE8-9A94BF549C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297408"/>
        <c:axId val="144581760"/>
      </c:scatterChart>
      <c:valAx>
        <c:axId val="129297408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4581760"/>
        <c:crosses val="autoZero"/>
        <c:crossBetween val="midCat"/>
        <c:majorUnit val="1"/>
        <c:minorUnit val="0.1"/>
      </c:valAx>
      <c:valAx>
        <c:axId val="144581760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29297408"/>
        <c:crosses val="autoZero"/>
        <c:crossBetween val="midCat"/>
        <c:majorUnit val="1"/>
        <c:minorUnit val="0.1"/>
      </c:valAx>
      <c:spPr>
        <a:noFill/>
        <a:ln w="13018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4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9053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06-45A1-893A-0BB8F2646C05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6035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D06-45A1-893A-0BB8F2646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660032"/>
        <c:axId val="149661952"/>
      </c:scatterChart>
      <c:valAx>
        <c:axId val="149660032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9661952"/>
        <c:crosses val="autoZero"/>
        <c:crossBetween val="midCat"/>
        <c:majorUnit val="1"/>
        <c:minorUnit val="0.1"/>
      </c:valAx>
      <c:valAx>
        <c:axId val="149661952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9660032"/>
        <c:crosses val="autoZero"/>
        <c:crossBetween val="midCat"/>
        <c:majorUnit val="1"/>
        <c:minorUnit val="0.1"/>
      </c:valAx>
      <c:spPr>
        <a:noFill/>
        <a:ln w="13018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4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9053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CBB-4982-B425-5D76F1A001F9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6035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CBB-4982-B425-5D76F1A00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491968"/>
        <c:axId val="94220288"/>
      </c:scatterChart>
      <c:valAx>
        <c:axId val="55491968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94220288"/>
        <c:crosses val="autoZero"/>
        <c:crossBetween val="midCat"/>
        <c:majorUnit val="1"/>
        <c:minorUnit val="0.1"/>
      </c:valAx>
      <c:valAx>
        <c:axId val="94220288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55491968"/>
        <c:crosses val="autoZero"/>
        <c:crossBetween val="midCat"/>
        <c:majorUnit val="1"/>
        <c:minorUnit val="0.1"/>
      </c:valAx>
      <c:spPr>
        <a:noFill/>
        <a:ln w="13018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4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9053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F18-4E25-B72D-9CA3DB0FDFE0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6035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F18-4E25-B72D-9CA3DB0FD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782976"/>
        <c:axId val="143382016"/>
      </c:scatterChart>
      <c:valAx>
        <c:axId val="138782976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3382016"/>
        <c:crosses val="autoZero"/>
        <c:crossBetween val="midCat"/>
        <c:majorUnit val="1"/>
        <c:minorUnit val="0.1"/>
      </c:valAx>
      <c:valAx>
        <c:axId val="143382016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38782976"/>
        <c:crosses val="autoZero"/>
        <c:crossBetween val="midCat"/>
        <c:majorUnit val="1"/>
        <c:minorUnit val="0.1"/>
      </c:valAx>
      <c:spPr>
        <a:noFill/>
        <a:ln w="13018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4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9053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604-458B-8F7D-91D880858B01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6035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604-458B-8F7D-91D880858B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702912"/>
        <c:axId val="149713280"/>
      </c:scatterChart>
      <c:valAx>
        <c:axId val="149702912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9713280"/>
        <c:crosses val="autoZero"/>
        <c:crossBetween val="midCat"/>
        <c:majorUnit val="1"/>
        <c:minorUnit val="0.1"/>
      </c:valAx>
      <c:valAx>
        <c:axId val="149713280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9702912"/>
        <c:crosses val="autoZero"/>
        <c:crossBetween val="midCat"/>
        <c:majorUnit val="1"/>
        <c:minorUnit val="0.1"/>
      </c:valAx>
      <c:spPr>
        <a:noFill/>
        <a:ln w="13018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4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89247311827968"/>
          <c:y val="0.18303571428571427"/>
          <c:w val="0.75053763440860255"/>
          <c:h val="0.600446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'specific energy'!$D$1</c:f>
              <c:strCache>
                <c:ptCount val="1"/>
                <c:pt idx="0">
                  <c:v>y</c:v>
                </c:pt>
              </c:strCache>
            </c:strRef>
          </c:tx>
          <c:spPr>
            <a:ln w="39053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energy'!$D$2:$D$97</c:f>
              <c:numCache>
                <c:formatCode>General</c:formatCode>
                <c:ptCount val="96"/>
                <c:pt idx="0">
                  <c:v>0.4</c:v>
                </c:pt>
                <c:pt idx="1">
                  <c:v>0.5</c:v>
                </c:pt>
                <c:pt idx="2">
                  <c:v>0.60000000000000042</c:v>
                </c:pt>
                <c:pt idx="3">
                  <c:v>0.7000000000000004</c:v>
                </c:pt>
                <c:pt idx="4">
                  <c:v>0.8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1.9000000000000001</c:v>
                </c:pt>
                <c:pt idx="16">
                  <c:v>2</c:v>
                </c:pt>
                <c:pt idx="17">
                  <c:v>2.1</c:v>
                </c:pt>
                <c:pt idx="18">
                  <c:v>2.2000000000000002</c:v>
                </c:pt>
                <c:pt idx="19">
                  <c:v>2.2999999999999998</c:v>
                </c:pt>
                <c:pt idx="20">
                  <c:v>2.4</c:v>
                </c:pt>
                <c:pt idx="21">
                  <c:v>2.5</c:v>
                </c:pt>
                <c:pt idx="22">
                  <c:v>2.6</c:v>
                </c:pt>
                <c:pt idx="23">
                  <c:v>2.7</c:v>
                </c:pt>
                <c:pt idx="24">
                  <c:v>2.8</c:v>
                </c:pt>
                <c:pt idx="25">
                  <c:v>2.9</c:v>
                </c:pt>
                <c:pt idx="26">
                  <c:v>3</c:v>
                </c:pt>
                <c:pt idx="27">
                  <c:v>3.1</c:v>
                </c:pt>
                <c:pt idx="28">
                  <c:v>3.2</c:v>
                </c:pt>
                <c:pt idx="29">
                  <c:v>3.3</c:v>
                </c:pt>
                <c:pt idx="30">
                  <c:v>3.4</c:v>
                </c:pt>
                <c:pt idx="31">
                  <c:v>3.5</c:v>
                </c:pt>
                <c:pt idx="32">
                  <c:v>3.6</c:v>
                </c:pt>
                <c:pt idx="33">
                  <c:v>3.7</c:v>
                </c:pt>
                <c:pt idx="34">
                  <c:v>3.8</c:v>
                </c:pt>
                <c:pt idx="35">
                  <c:v>3.9</c:v>
                </c:pt>
                <c:pt idx="36">
                  <c:v>4</c:v>
                </c:pt>
                <c:pt idx="37">
                  <c:v>4.0999999999999996</c:v>
                </c:pt>
                <c:pt idx="38">
                  <c:v>4.2</c:v>
                </c:pt>
                <c:pt idx="39">
                  <c:v>4.3</c:v>
                </c:pt>
                <c:pt idx="40">
                  <c:v>4.4000000000000004</c:v>
                </c:pt>
                <c:pt idx="41">
                  <c:v>4.5</c:v>
                </c:pt>
                <c:pt idx="42">
                  <c:v>4.5999999999999996</c:v>
                </c:pt>
                <c:pt idx="43">
                  <c:v>4.7</c:v>
                </c:pt>
                <c:pt idx="44">
                  <c:v>4.8</c:v>
                </c:pt>
                <c:pt idx="45">
                  <c:v>4.9000000000000004</c:v>
                </c:pt>
                <c:pt idx="46">
                  <c:v>5</c:v>
                </c:pt>
                <c:pt idx="47">
                  <c:v>5.0999999999999996</c:v>
                </c:pt>
                <c:pt idx="48">
                  <c:v>5.2</c:v>
                </c:pt>
                <c:pt idx="49">
                  <c:v>5.3</c:v>
                </c:pt>
                <c:pt idx="50">
                  <c:v>5.4</c:v>
                </c:pt>
                <c:pt idx="51">
                  <c:v>5.5</c:v>
                </c:pt>
                <c:pt idx="52">
                  <c:v>5.6</c:v>
                </c:pt>
                <c:pt idx="53">
                  <c:v>5.7</c:v>
                </c:pt>
                <c:pt idx="54">
                  <c:v>5.8</c:v>
                </c:pt>
                <c:pt idx="55">
                  <c:v>5.9</c:v>
                </c:pt>
                <c:pt idx="56">
                  <c:v>6</c:v>
                </c:pt>
                <c:pt idx="57">
                  <c:v>6.1</c:v>
                </c:pt>
                <c:pt idx="58">
                  <c:v>6.2</c:v>
                </c:pt>
                <c:pt idx="59">
                  <c:v>6.3</c:v>
                </c:pt>
                <c:pt idx="60">
                  <c:v>6.4</c:v>
                </c:pt>
                <c:pt idx="61">
                  <c:v>6.5</c:v>
                </c:pt>
                <c:pt idx="62">
                  <c:v>6.6</c:v>
                </c:pt>
                <c:pt idx="63">
                  <c:v>6.7</c:v>
                </c:pt>
                <c:pt idx="64">
                  <c:v>6.8</c:v>
                </c:pt>
                <c:pt idx="65">
                  <c:v>6.9</c:v>
                </c:pt>
                <c:pt idx="66">
                  <c:v>7</c:v>
                </c:pt>
                <c:pt idx="67">
                  <c:v>7.1</c:v>
                </c:pt>
                <c:pt idx="68">
                  <c:v>7.2</c:v>
                </c:pt>
                <c:pt idx="69">
                  <c:v>7.3</c:v>
                </c:pt>
                <c:pt idx="70">
                  <c:v>7.4</c:v>
                </c:pt>
                <c:pt idx="71">
                  <c:v>7.5</c:v>
                </c:pt>
                <c:pt idx="72">
                  <c:v>7.6</c:v>
                </c:pt>
                <c:pt idx="73">
                  <c:v>7.7</c:v>
                </c:pt>
                <c:pt idx="74">
                  <c:v>7.8</c:v>
                </c:pt>
                <c:pt idx="75">
                  <c:v>7.9</c:v>
                </c:pt>
                <c:pt idx="76">
                  <c:v>8</c:v>
                </c:pt>
                <c:pt idx="77">
                  <c:v>8.1</c:v>
                </c:pt>
                <c:pt idx="78">
                  <c:v>8.2000000000000011</c:v>
                </c:pt>
                <c:pt idx="79">
                  <c:v>8.3000000000000007</c:v>
                </c:pt>
                <c:pt idx="80">
                  <c:v>8.4</c:v>
                </c:pt>
                <c:pt idx="81">
                  <c:v>8.5</c:v>
                </c:pt>
                <c:pt idx="82">
                  <c:v>8.6</c:v>
                </c:pt>
                <c:pt idx="83">
                  <c:v>8.7000000000000011</c:v>
                </c:pt>
                <c:pt idx="84">
                  <c:v>8.8000000000000007</c:v>
                </c:pt>
                <c:pt idx="85">
                  <c:v>8.9</c:v>
                </c:pt>
                <c:pt idx="86">
                  <c:v>9</c:v>
                </c:pt>
                <c:pt idx="87">
                  <c:v>9.1</c:v>
                </c:pt>
                <c:pt idx="88">
                  <c:v>9.2000000000000011</c:v>
                </c:pt>
                <c:pt idx="89">
                  <c:v>9.3000000000000007</c:v>
                </c:pt>
                <c:pt idx="90">
                  <c:v>9.4</c:v>
                </c:pt>
                <c:pt idx="91">
                  <c:v>9.5</c:v>
                </c:pt>
                <c:pt idx="92">
                  <c:v>9.6</c:v>
                </c:pt>
                <c:pt idx="93">
                  <c:v>9.7000000000000011</c:v>
                </c:pt>
                <c:pt idx="94">
                  <c:v>9.8000000000000007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72B-4F03-A14D-F3927CC6979A}"/>
            </c:ext>
          </c:extLst>
        </c:ser>
        <c:ser>
          <c:idx val="1"/>
          <c:order val="1"/>
          <c:tx>
            <c:strRef>
              <c:f>'specific energy'!$E$1</c:f>
              <c:strCache>
                <c:ptCount val="1"/>
              </c:strCache>
            </c:strRef>
          </c:tx>
          <c:spPr>
            <a:ln w="26035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'specific energy'!$C$2:$C$97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xVal>
          <c:yVal>
            <c:numRef>
              <c:f>'specific energy'!$E$2:$E$97</c:f>
              <c:numCache>
                <c:formatCode>General</c:formatCode>
                <c:ptCount val="96"/>
                <c:pt idx="0">
                  <c:v>10.046045918367353</c:v>
                </c:pt>
                <c:pt idx="1">
                  <c:v>6.6734693877551052</c:v>
                </c:pt>
                <c:pt idx="2">
                  <c:v>4.8871315192743756</c:v>
                </c:pt>
                <c:pt idx="3">
                  <c:v>3.8497292794668887</c:v>
                </c:pt>
                <c:pt idx="4">
                  <c:v>3.2115114795918362</c:v>
                </c:pt>
                <c:pt idx="5">
                  <c:v>2.8053917863441682</c:v>
                </c:pt>
                <c:pt idx="6">
                  <c:v>2.5433673469387776</c:v>
                </c:pt>
                <c:pt idx="7">
                  <c:v>2.3755102040816332</c:v>
                </c:pt>
                <c:pt idx="8">
                  <c:v>2.2717828798185939</c:v>
                </c:pt>
                <c:pt idx="9">
                  <c:v>2.2132351165318198</c:v>
                </c:pt>
                <c:pt idx="10">
                  <c:v>2.1874323198667232</c:v>
                </c:pt>
                <c:pt idx="11">
                  <c:v>2.1859410430839001</c:v>
                </c:pt>
                <c:pt idx="12">
                  <c:v>2.2028778698979607</c:v>
                </c:pt>
                <c:pt idx="13">
                  <c:v>2.2340371442694744</c:v>
                </c:pt>
                <c:pt idx="14">
                  <c:v>2.2763479465860419</c:v>
                </c:pt>
                <c:pt idx="15">
                  <c:v>2.3275255808694681</c:v>
                </c:pt>
                <c:pt idx="16">
                  <c:v>2.3858418367346927</c:v>
                </c:pt>
                <c:pt idx="17">
                  <c:v>2.4499699199407634</c:v>
                </c:pt>
                <c:pt idx="18">
                  <c:v>2.5188775510204082</c:v>
                </c:pt>
                <c:pt idx="19">
                  <c:v>2.5917518614250992</c:v>
                </c:pt>
                <c:pt idx="20">
                  <c:v>2.6679457199546484</c:v>
                </c:pt>
                <c:pt idx="21">
                  <c:v>2.7469387755102042</c:v>
                </c:pt>
                <c:pt idx="22">
                  <c:v>2.8283087791329566</c:v>
                </c:pt>
                <c:pt idx="23">
                  <c:v>2.9117101984826848</c:v>
                </c:pt>
                <c:pt idx="24">
                  <c:v>2.9968580799666773</c:v>
                </c:pt>
                <c:pt idx="25">
                  <c:v>3.0835157368536001</c:v>
                </c:pt>
                <c:pt idx="26">
                  <c:v>3.1714852607709751</c:v>
                </c:pt>
                <c:pt idx="27">
                  <c:v>3.2606001401601232</c:v>
                </c:pt>
                <c:pt idx="28">
                  <c:v>3.35071946747449</c:v>
                </c:pt>
                <c:pt idx="29">
                  <c:v>3.4417233560090712</c:v>
                </c:pt>
                <c:pt idx="30">
                  <c:v>3.5335092860673698</c:v>
                </c:pt>
                <c:pt idx="31">
                  <c:v>3.6259891711786754</c:v>
                </c:pt>
                <c:pt idx="32">
                  <c:v>3.7190869866465106</c:v>
                </c:pt>
                <c:pt idx="33">
                  <c:v>3.8127368405360684</c:v>
                </c:pt>
                <c:pt idx="34">
                  <c:v>3.9068813952173671</c:v>
                </c:pt>
                <c:pt idx="35">
                  <c:v>4.0014705685035352</c:v>
                </c:pt>
                <c:pt idx="36">
                  <c:v>4.0964604591836782</c:v>
                </c:pt>
                <c:pt idx="37">
                  <c:v>4.1918124537143822</c:v>
                </c:pt>
                <c:pt idx="38">
                  <c:v>4.2874924799851915</c:v>
                </c:pt>
                <c:pt idx="39">
                  <c:v>4.3834703811216258</c:v>
                </c:pt>
                <c:pt idx="40">
                  <c:v>4.4797193877551065</c:v>
                </c:pt>
                <c:pt idx="41">
                  <c:v>4.5762156714537694</c:v>
                </c:pt>
                <c:pt idx="42">
                  <c:v>4.6729379653562697</c:v>
                </c:pt>
                <c:pt idx="43">
                  <c:v>4.7698672406943805</c:v>
                </c:pt>
                <c:pt idx="44">
                  <c:v>4.8669864299886605</c:v>
                </c:pt>
                <c:pt idx="45">
                  <c:v>4.9642801893768764</c:v>
                </c:pt>
                <c:pt idx="46">
                  <c:v>5.0617346938775505</c:v>
                </c:pt>
                <c:pt idx="47">
                  <c:v>5.1593374604743873</c:v>
                </c:pt>
                <c:pt idx="48">
                  <c:v>5.2570771947832426</c:v>
                </c:pt>
                <c:pt idx="49">
                  <c:v>5.3549436577763849</c:v>
                </c:pt>
                <c:pt idx="50">
                  <c:v>5.4529275496206715</c:v>
                </c:pt>
                <c:pt idx="51">
                  <c:v>5.5510204081632688</c:v>
                </c:pt>
                <c:pt idx="52">
                  <c:v>5.6492145199916699</c:v>
                </c:pt>
                <c:pt idx="53">
                  <c:v>5.7475028423188297</c:v>
                </c:pt>
                <c:pt idx="54">
                  <c:v>5.8458789342133999</c:v>
                </c:pt>
                <c:pt idx="55">
                  <c:v>5.944336895918954</c:v>
                </c:pt>
                <c:pt idx="56">
                  <c:v>6.0428713151927438</c:v>
                </c:pt>
                <c:pt idx="57">
                  <c:v>6.1414772197511089</c:v>
                </c:pt>
                <c:pt idx="58">
                  <c:v>6.2401500350400312</c:v>
                </c:pt>
                <c:pt idx="59">
                  <c:v>6.3388855466600784</c:v>
                </c:pt>
                <c:pt idx="60">
                  <c:v>6.4376798668686224</c:v>
                </c:pt>
                <c:pt idx="61">
                  <c:v>6.5365294046612794</c:v>
                </c:pt>
                <c:pt idx="62">
                  <c:v>6.6354308390022645</c:v>
                </c:pt>
                <c:pt idx="63">
                  <c:v>6.7343810948304474</c:v>
                </c:pt>
                <c:pt idx="64">
                  <c:v>6.8333773215168421</c:v>
                </c:pt>
                <c:pt idx="65">
                  <c:v>6.932416873491678</c:v>
                </c:pt>
                <c:pt idx="66">
                  <c:v>7.0314972927946773</c:v>
                </c:pt>
                <c:pt idx="67">
                  <c:v>7.1306162933334409</c:v>
                </c:pt>
                <c:pt idx="68">
                  <c:v>7.2297717466616316</c:v>
                </c:pt>
                <c:pt idx="69">
                  <c:v>7.3289616691112496</c:v>
                </c:pt>
                <c:pt idx="70">
                  <c:v>7.4281842101340141</c:v>
                </c:pt>
                <c:pt idx="71">
                  <c:v>7.5274376417233526</c:v>
                </c:pt>
                <c:pt idx="72">
                  <c:v>7.6267203488043416</c:v>
                </c:pt>
                <c:pt idx="73">
                  <c:v>7.7260308204914576</c:v>
                </c:pt>
                <c:pt idx="74">
                  <c:v>7.825367642125884</c:v>
                </c:pt>
                <c:pt idx="75">
                  <c:v>7.9247294880137638</c:v>
                </c:pt>
                <c:pt idx="76">
                  <c:v>8.0241151147959187</c:v>
                </c:pt>
                <c:pt idx="77">
                  <c:v>8.1235233553869648</c:v>
                </c:pt>
                <c:pt idx="78">
                  <c:v>8.2229531134285949</c:v>
                </c:pt>
                <c:pt idx="79">
                  <c:v>8.3224033582078576</c:v>
                </c:pt>
                <c:pt idx="80">
                  <c:v>8.4218731199962988</c:v>
                </c:pt>
                <c:pt idx="81">
                  <c:v>8.5213614857707594</c:v>
                </c:pt>
                <c:pt idx="82">
                  <c:v>8.620867595280405</c:v>
                </c:pt>
                <c:pt idx="83">
                  <c:v>8.7203906374281779</c:v>
                </c:pt>
                <c:pt idx="84">
                  <c:v>8.819929846938777</c:v>
                </c:pt>
                <c:pt idx="85">
                  <c:v>8.9194845012869628</c:v>
                </c:pt>
                <c:pt idx="86">
                  <c:v>9.0190539178634488</c:v>
                </c:pt>
                <c:pt idx="87">
                  <c:v>9.1186374513577917</c:v>
                </c:pt>
                <c:pt idx="88">
                  <c:v>9.2182344913390679</c:v>
                </c:pt>
                <c:pt idx="89">
                  <c:v>9.3178444600177937</c:v>
                </c:pt>
                <c:pt idx="90">
                  <c:v>9.4174668101735968</c:v>
                </c:pt>
                <c:pt idx="91">
                  <c:v>9.5171010232347673</c:v>
                </c:pt>
                <c:pt idx="92">
                  <c:v>9.6167466074971646</c:v>
                </c:pt>
                <c:pt idx="93">
                  <c:v>9.7164030964708115</c:v>
                </c:pt>
                <c:pt idx="94">
                  <c:v>9.8160700473442208</c:v>
                </c:pt>
                <c:pt idx="9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72B-4F03-A14D-F3927CC697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532096"/>
        <c:axId val="150534016"/>
      </c:scatterChart>
      <c:valAx>
        <c:axId val="150532096"/>
        <c:scaling>
          <c:orientation val="minMax"/>
          <c:max val="4"/>
        </c:scaling>
        <c:delete val="0"/>
        <c:axPos val="b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0.52258064516128988"/>
              <c:y val="0.89508928571428559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534016"/>
        <c:crosses val="autoZero"/>
        <c:crossBetween val="midCat"/>
        <c:majorUnit val="1"/>
        <c:minorUnit val="0.1"/>
      </c:valAx>
      <c:valAx>
        <c:axId val="150534016"/>
        <c:scaling>
          <c:orientation val="minMax"/>
          <c:max val="4"/>
        </c:scaling>
        <c:delete val="0"/>
        <c:axPos val="l"/>
        <c:title>
          <c:tx>
            <c:rich>
              <a:bodyPr/>
              <a:lstStyle/>
              <a:p>
                <a:pPr>
                  <a:defRPr sz="1640" b="0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2.150537634408603E-2"/>
              <c:y val="0.4642857142857143"/>
            </c:manualLayout>
          </c:layout>
          <c:overlay val="0"/>
          <c:spPr>
            <a:noFill/>
            <a:ln w="26035">
              <a:noFill/>
            </a:ln>
          </c:spPr>
        </c:title>
        <c:numFmt formatCode="General" sourceLinked="1"/>
        <c:majorTickMark val="cross"/>
        <c:minorTickMark val="out"/>
        <c:tickLblPos val="nextTo"/>
        <c:spPr>
          <a:ln w="3254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4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532096"/>
        <c:crosses val="autoZero"/>
        <c:crossBetween val="midCat"/>
        <c:majorUnit val="1"/>
        <c:minorUnit val="0.1"/>
      </c:valAx>
      <c:spPr>
        <a:noFill/>
        <a:ln w="13018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4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4" Type="http://schemas.openxmlformats.org/officeDocument/2006/relationships/image" Target="../media/image5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4" Type="http://schemas.openxmlformats.org/officeDocument/2006/relationships/image" Target="../media/image6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4" Type="http://schemas.openxmlformats.org/officeDocument/2006/relationships/image" Target="../media/image8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4" Type="http://schemas.openxmlformats.org/officeDocument/2006/relationships/image" Target="../media/image9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10" Type="http://schemas.openxmlformats.org/officeDocument/2006/relationships/image" Target="../media/image103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12" Type="http://schemas.openxmlformats.org/officeDocument/2006/relationships/image" Target="../media/image120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Relationship Id="rId6" Type="http://schemas.openxmlformats.org/officeDocument/2006/relationships/image" Target="../media/image114.emf"/><Relationship Id="rId11" Type="http://schemas.openxmlformats.org/officeDocument/2006/relationships/image" Target="../media/image119.emf"/><Relationship Id="rId5" Type="http://schemas.openxmlformats.org/officeDocument/2006/relationships/image" Target="../media/image113.emf"/><Relationship Id="rId10" Type="http://schemas.openxmlformats.org/officeDocument/2006/relationships/image" Target="../media/image118.emf"/><Relationship Id="rId4" Type="http://schemas.openxmlformats.org/officeDocument/2006/relationships/image" Target="../media/image112.emf"/><Relationship Id="rId9" Type="http://schemas.openxmlformats.org/officeDocument/2006/relationships/image" Target="../media/image117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7" Type="http://schemas.openxmlformats.org/officeDocument/2006/relationships/image" Target="../media/image129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10" Type="http://schemas.openxmlformats.org/officeDocument/2006/relationships/image" Target="../media/image139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Relationship Id="rId5" Type="http://schemas.openxmlformats.org/officeDocument/2006/relationships/image" Target="../media/image157.wmf"/><Relationship Id="rId4" Type="http://schemas.openxmlformats.org/officeDocument/2006/relationships/image" Target="../media/image156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3" Type="http://schemas.openxmlformats.org/officeDocument/2006/relationships/image" Target="../media/image174.emf"/><Relationship Id="rId7" Type="http://schemas.openxmlformats.org/officeDocument/2006/relationships/image" Target="../media/image178.emf"/><Relationship Id="rId2" Type="http://schemas.openxmlformats.org/officeDocument/2006/relationships/image" Target="../media/image173.emf"/><Relationship Id="rId1" Type="http://schemas.openxmlformats.org/officeDocument/2006/relationships/image" Target="../media/image172.emf"/><Relationship Id="rId6" Type="http://schemas.openxmlformats.org/officeDocument/2006/relationships/image" Target="../media/image177.emf"/><Relationship Id="rId5" Type="http://schemas.openxmlformats.org/officeDocument/2006/relationships/image" Target="../media/image176.emf"/><Relationship Id="rId4" Type="http://schemas.openxmlformats.org/officeDocument/2006/relationships/image" Target="../media/image17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image" Target="../media/image180.emf"/><Relationship Id="rId5" Type="http://schemas.openxmlformats.org/officeDocument/2006/relationships/image" Target="../media/image184.emf"/><Relationship Id="rId4" Type="http://schemas.openxmlformats.org/officeDocument/2006/relationships/image" Target="../media/image18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Relationship Id="rId5" Type="http://schemas.openxmlformats.org/officeDocument/2006/relationships/image" Target="../media/image189.emf"/><Relationship Id="rId4" Type="http://schemas.openxmlformats.org/officeDocument/2006/relationships/image" Target="../media/image188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image" Target="../media/image190.emf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png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image" Target="../media/image198.emf"/><Relationship Id="rId5" Type="http://schemas.openxmlformats.org/officeDocument/2006/relationships/image" Target="../media/image202.emf"/><Relationship Id="rId4" Type="http://schemas.openxmlformats.org/officeDocument/2006/relationships/image" Target="../media/image20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emf"/><Relationship Id="rId1" Type="http://schemas.openxmlformats.org/officeDocument/2006/relationships/image" Target="../media/image203.emf"/><Relationship Id="rId5" Type="http://schemas.openxmlformats.org/officeDocument/2006/relationships/image" Target="../media/image207.emf"/><Relationship Id="rId4" Type="http://schemas.openxmlformats.org/officeDocument/2006/relationships/image" Target="../media/image206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image" Target="../media/image211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image" Target="../media/image212.png"/><Relationship Id="rId5" Type="http://schemas.openxmlformats.org/officeDocument/2006/relationships/image" Target="../media/image216.emf"/><Relationship Id="rId4" Type="http://schemas.openxmlformats.org/officeDocument/2006/relationships/image" Target="../media/image215.png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image" Target="../media/image217.emf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" Type="http://schemas.openxmlformats.org/officeDocument/2006/relationships/image" Target="../media/image223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image" Target="../media/image232.emf"/><Relationship Id="rId1" Type="http://schemas.openxmlformats.org/officeDocument/2006/relationships/image" Target="../media/image23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image" Target="../media/image234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png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2" Type="http://schemas.openxmlformats.org/officeDocument/2006/relationships/image" Target="../media/image242.emf"/><Relationship Id="rId1" Type="http://schemas.openxmlformats.org/officeDocument/2006/relationships/image" Target="../media/image241.emf"/><Relationship Id="rId4" Type="http://schemas.openxmlformats.org/officeDocument/2006/relationships/image" Target="../media/image244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4" Type="http://schemas.openxmlformats.org/officeDocument/2006/relationships/image" Target="../media/image248.e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emf"/><Relationship Id="rId3" Type="http://schemas.openxmlformats.org/officeDocument/2006/relationships/image" Target="../media/image254.emf"/><Relationship Id="rId7" Type="http://schemas.openxmlformats.org/officeDocument/2006/relationships/image" Target="../media/image258.emf"/><Relationship Id="rId2" Type="http://schemas.openxmlformats.org/officeDocument/2006/relationships/image" Target="../media/image253.emf"/><Relationship Id="rId1" Type="http://schemas.openxmlformats.org/officeDocument/2006/relationships/image" Target="../media/image252.emf"/><Relationship Id="rId6" Type="http://schemas.openxmlformats.org/officeDocument/2006/relationships/image" Target="../media/image257.emf"/><Relationship Id="rId5" Type="http://schemas.openxmlformats.org/officeDocument/2006/relationships/image" Target="../media/image256.emf"/><Relationship Id="rId4" Type="http://schemas.openxmlformats.org/officeDocument/2006/relationships/image" Target="../media/image255.emf"/><Relationship Id="rId9" Type="http://schemas.openxmlformats.org/officeDocument/2006/relationships/image" Target="../media/image260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emf"/><Relationship Id="rId2" Type="http://schemas.openxmlformats.org/officeDocument/2006/relationships/image" Target="../media/image262.emf"/><Relationship Id="rId1" Type="http://schemas.openxmlformats.org/officeDocument/2006/relationships/image" Target="../media/image261.emf"/><Relationship Id="rId5" Type="http://schemas.openxmlformats.org/officeDocument/2006/relationships/image" Target="../media/image265.emf"/><Relationship Id="rId4" Type="http://schemas.openxmlformats.org/officeDocument/2006/relationships/image" Target="../media/image264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emf"/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image" Target="../media/image267.emf"/><Relationship Id="rId6" Type="http://schemas.openxmlformats.org/officeDocument/2006/relationships/image" Target="../media/image272.emf"/><Relationship Id="rId11" Type="http://schemas.openxmlformats.org/officeDocument/2006/relationships/image" Target="../media/image277.emf"/><Relationship Id="rId5" Type="http://schemas.openxmlformats.org/officeDocument/2006/relationships/image" Target="../media/image271.emf"/><Relationship Id="rId10" Type="http://schemas.openxmlformats.org/officeDocument/2006/relationships/image" Target="../media/image276.emf"/><Relationship Id="rId4" Type="http://schemas.openxmlformats.org/officeDocument/2006/relationships/image" Target="../media/image270.emf"/><Relationship Id="rId9" Type="http://schemas.openxmlformats.org/officeDocument/2006/relationships/image" Target="../media/image275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emf"/><Relationship Id="rId1" Type="http://schemas.openxmlformats.org/officeDocument/2006/relationships/image" Target="../media/image278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2" Type="http://schemas.openxmlformats.org/officeDocument/2006/relationships/image" Target="../media/image281.emf"/><Relationship Id="rId1" Type="http://schemas.openxmlformats.org/officeDocument/2006/relationships/image" Target="../media/image280.emf"/><Relationship Id="rId4" Type="http://schemas.openxmlformats.org/officeDocument/2006/relationships/image" Target="../media/image28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emf"/><Relationship Id="rId2" Type="http://schemas.openxmlformats.org/officeDocument/2006/relationships/image" Target="../media/image284.emf"/><Relationship Id="rId1" Type="http://schemas.openxmlformats.org/officeDocument/2006/relationships/image" Target="../media/image197.png"/><Relationship Id="rId5" Type="http://schemas.openxmlformats.org/officeDocument/2006/relationships/image" Target="../media/image287.emf"/><Relationship Id="rId4" Type="http://schemas.openxmlformats.org/officeDocument/2006/relationships/image" Target="../media/image286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4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362BFDAB-BE08-4AF4-A7BB-DEBBFFD698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e.cornell.edu/faculty/info.cfm?abbrev=faculty&amp;shorttitle=bio&amp;netid=mw24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://ceeserver.cee.cornell.edu/mw24/Default.htm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cornell.edu/" TargetMode="External"/><Relationship Id="rId5" Type="http://schemas.openxmlformats.org/officeDocument/2006/relationships/hyperlink" Target="http://www.cee.cornell.edu/index.cfm" TargetMode="Externa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ltGray">
          <a:xfrm>
            <a:off x="0" y="3200400"/>
            <a:ext cx="9131300" cy="1143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3409950"/>
            <a:ext cx="9131300" cy="381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609600" y="6451600"/>
            <a:ext cx="3276600" cy="3810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US" sz="2000">
                <a:hlinkClick r:id="rId2"/>
              </a:rPr>
              <a:t>Monroe L. Weber-Shirk </a:t>
            </a:r>
            <a:endParaRPr lang="en-US" sz="200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117600" y="1520825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1" descr="mw24 pho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061075"/>
            <a:ext cx="542925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-485775" y="29575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568700" y="6156325"/>
            <a:ext cx="3124200" cy="7016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>
                <a:hlinkClick r:id="rId5"/>
              </a:rPr>
              <a:t>S</a:t>
            </a:r>
            <a:r>
              <a:rPr lang="en-US" sz="1400">
                <a:hlinkClick r:id="rId5"/>
              </a:rPr>
              <a:t>chool of </a:t>
            </a:r>
            <a:r>
              <a:rPr lang="en-US" sz="2000">
                <a:hlinkClick r:id="rId5"/>
              </a:rPr>
              <a:t>Civil </a:t>
            </a:r>
            <a:r>
              <a:rPr lang="en-US" sz="1400">
                <a:hlinkClick r:id="rId5"/>
              </a:rPr>
              <a:t>and</a:t>
            </a:r>
            <a:r>
              <a:rPr lang="en-US" sz="2000">
                <a:hlinkClick r:id="rId5"/>
              </a:rPr>
              <a:t> Environmental Engineering</a:t>
            </a:r>
            <a:endParaRPr lang="en-US" sz="2000"/>
          </a:p>
        </p:txBody>
      </p:sp>
      <p:pic>
        <p:nvPicPr>
          <p:cNvPr id="11" name="Picture 14" descr="culogo_web_60red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38925" y="6134100"/>
            <a:ext cx="25050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62000" y="1905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39913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1212850" y="62325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651250" y="6232525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80250" y="62325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9780D-539A-4AF2-88BD-0D30B12B7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ECF34-00AF-4139-B557-9FD464332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434BA-58CA-4EA4-AB0A-81F0F3DD2D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35A4-6AB9-441F-B74C-8A7B65577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E0DD5-546A-4A9F-8B8A-8B9759761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BE830-9A4F-4046-B3C6-819A651458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B4841-A074-4FA6-829C-A8A317CB2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3ACDB-937E-45DA-8845-14B509F03E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FB3D5-B956-438F-A3AF-F9BB38A484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F538F-2021-4750-BFA6-689ED79EF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7D438-7862-4FAE-892F-37119C6C5C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3F4E7-1E59-45C6-8D60-ABA6C48528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ltGray">
          <a:xfrm>
            <a:off x="0" y="1524000"/>
            <a:ext cx="9131300" cy="1143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ltGray">
          <a:xfrm>
            <a:off x="0" y="1733550"/>
            <a:ext cx="9131300" cy="381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3470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fld id="{A3AEF911-AB68-411C-A90D-FE6D3ADEAA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7.e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4.e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emf"/><Relationship Id="rId20" Type="http://schemas.openxmlformats.org/officeDocument/2006/relationships/image" Target="../media/image28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3.e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5.emf"/><Relationship Id="rId22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43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0.emf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47.emf"/><Relationship Id="rId4" Type="http://schemas.openxmlformats.org/officeDocument/2006/relationships/image" Target="../media/image44.emf"/><Relationship Id="rId9" Type="http://schemas.openxmlformats.org/officeDocument/2006/relationships/oleObject" Target="../embeddings/oleObject4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5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8.emf"/><Relationship Id="rId4" Type="http://schemas.openxmlformats.org/officeDocument/2006/relationships/image" Target="../media/image55.emf"/><Relationship Id="rId9" Type="http://schemas.openxmlformats.org/officeDocument/2006/relationships/oleObject" Target="../embeddings/oleObject5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chart" Target="../charts/chart1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63.emf"/><Relationship Id="rId5" Type="http://schemas.openxmlformats.org/officeDocument/2006/relationships/image" Target="../media/image60.e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6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67.emf"/><Relationship Id="rId4" Type="http://schemas.openxmlformats.org/officeDocument/2006/relationships/image" Target="../media/image64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7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CEE%20331/Lectures/Viscous%20Flow%20open%20channel.pp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77.emf"/><Relationship Id="rId4" Type="http://schemas.openxmlformats.org/officeDocument/2006/relationships/image" Target="../media/image74.emf"/><Relationship Id="rId9" Type="http://schemas.openxmlformats.org/officeDocument/2006/relationships/oleObject" Target="../embeddings/oleObject7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82.emf"/><Relationship Id="rId4" Type="http://schemas.openxmlformats.org/officeDocument/2006/relationships/image" Target="../media/image79.emf"/><Relationship Id="rId9" Type="http://schemas.openxmlformats.org/officeDocument/2006/relationships/oleObject" Target="../embeddings/oleObject7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chart" Target="../charts/chart2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86.emf"/><Relationship Id="rId5" Type="http://schemas.openxmlformats.org/officeDocument/2006/relationships/image" Target="../media/image83.e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8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3" Type="http://schemas.openxmlformats.org/officeDocument/2006/relationships/chart" Target="../charts/chart3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90.emf"/><Relationship Id="rId5" Type="http://schemas.openxmlformats.org/officeDocument/2006/relationships/image" Target="../media/image87.e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8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chart" Target="../charts/chart5.xml"/><Relationship Id="rId5" Type="http://schemas.openxmlformats.org/officeDocument/2006/relationships/image" Target="../media/image91.emf"/><Relationship Id="rId4" Type="http://schemas.openxmlformats.org/officeDocument/2006/relationships/oleObject" Target="../embeddings/oleObject8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chart" Target="../charts/chart7.x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8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chart" Target="../charts/chart9.xml"/><Relationship Id="rId5" Type="http://schemas.openxmlformats.org/officeDocument/2006/relationships/image" Target="../media/image93.emf"/><Relationship Id="rId4" Type="http://schemas.openxmlformats.org/officeDocument/2006/relationships/oleObject" Target="../embeddings/oleObject8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101.emf"/><Relationship Id="rId3" Type="http://schemas.openxmlformats.org/officeDocument/2006/relationships/oleObject" Target="../embeddings/oleObject90.bin"/><Relationship Id="rId21" Type="http://schemas.openxmlformats.org/officeDocument/2006/relationships/chart" Target="../charts/chart10.xml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98.emf"/><Relationship Id="rId1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0.emf"/><Relationship Id="rId20" Type="http://schemas.openxmlformats.org/officeDocument/2006/relationships/image" Target="../media/image102.e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5.e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23" Type="http://schemas.openxmlformats.org/officeDocument/2006/relationships/image" Target="../media/image103.emf"/><Relationship Id="rId10" Type="http://schemas.openxmlformats.org/officeDocument/2006/relationships/image" Target="../media/image97.emf"/><Relationship Id="rId19" Type="http://schemas.openxmlformats.org/officeDocument/2006/relationships/oleObject" Target="../embeddings/oleObject98.bin"/><Relationship Id="rId4" Type="http://schemas.openxmlformats.org/officeDocument/2006/relationships/image" Target="../media/image94.e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99.emf"/><Relationship Id="rId22" Type="http://schemas.openxmlformats.org/officeDocument/2006/relationships/oleObject" Target="../embeddings/oleObject9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5.e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107.emf"/><Relationship Id="rId4" Type="http://schemas.openxmlformats.org/officeDocument/2006/relationships/image" Target="../media/image104.emf"/><Relationship Id="rId9" Type="http://schemas.openxmlformats.org/officeDocument/2006/relationships/oleObject" Target="../embeddings/oleObject10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oleObject" Target="../embeddings/oleObject110.bin"/><Relationship Id="rId18" Type="http://schemas.openxmlformats.org/officeDocument/2006/relationships/image" Target="../media/image116.emf"/><Relationship Id="rId26" Type="http://schemas.openxmlformats.org/officeDocument/2006/relationships/image" Target="../media/image120.emf"/><Relationship Id="rId3" Type="http://schemas.openxmlformats.org/officeDocument/2006/relationships/oleObject" Target="../embeddings/oleObject105.bin"/><Relationship Id="rId21" Type="http://schemas.openxmlformats.org/officeDocument/2006/relationships/oleObject" Target="../embeddings/oleObject114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13.emf"/><Relationship Id="rId17" Type="http://schemas.openxmlformats.org/officeDocument/2006/relationships/oleObject" Target="../embeddings/oleObject112.bin"/><Relationship Id="rId25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5.emf"/><Relationship Id="rId20" Type="http://schemas.openxmlformats.org/officeDocument/2006/relationships/image" Target="../media/image117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0.emf"/><Relationship Id="rId11" Type="http://schemas.openxmlformats.org/officeDocument/2006/relationships/oleObject" Target="../embeddings/oleObject109.bin"/><Relationship Id="rId24" Type="http://schemas.openxmlformats.org/officeDocument/2006/relationships/image" Target="../media/image119.emf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1.bin"/><Relationship Id="rId23" Type="http://schemas.openxmlformats.org/officeDocument/2006/relationships/oleObject" Target="../embeddings/oleObject115.bin"/><Relationship Id="rId10" Type="http://schemas.openxmlformats.org/officeDocument/2006/relationships/image" Target="../media/image112.emf"/><Relationship Id="rId19" Type="http://schemas.openxmlformats.org/officeDocument/2006/relationships/oleObject" Target="../embeddings/oleObject113.bin"/><Relationship Id="rId4" Type="http://schemas.openxmlformats.org/officeDocument/2006/relationships/image" Target="../media/image109.e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114.emf"/><Relationship Id="rId22" Type="http://schemas.openxmlformats.org/officeDocument/2006/relationships/image" Target="../media/image1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2.e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2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13" Type="http://schemas.openxmlformats.org/officeDocument/2006/relationships/oleObject" Target="../embeddings/oleObject124.bin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127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9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4.emf"/><Relationship Id="rId11" Type="http://schemas.openxmlformats.org/officeDocument/2006/relationships/oleObject" Target="../embeddings/oleObject123.bin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10" Type="http://schemas.openxmlformats.org/officeDocument/2006/relationships/image" Target="../media/image126.emf"/><Relationship Id="rId4" Type="http://schemas.openxmlformats.org/officeDocument/2006/relationships/image" Target="../media/image123.e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12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37.emf"/><Relationship Id="rId3" Type="http://schemas.openxmlformats.org/officeDocument/2006/relationships/oleObject" Target="../embeddings/oleObject126.bin"/><Relationship Id="rId21" Type="http://schemas.openxmlformats.org/officeDocument/2006/relationships/oleObject" Target="../embeddings/oleObject135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34.emf"/><Relationship Id="rId17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6.emf"/><Relationship Id="rId20" Type="http://schemas.openxmlformats.org/officeDocument/2006/relationships/image" Target="../media/image138.e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1.e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10" Type="http://schemas.openxmlformats.org/officeDocument/2006/relationships/image" Target="../media/image133.emf"/><Relationship Id="rId19" Type="http://schemas.openxmlformats.org/officeDocument/2006/relationships/oleObject" Target="../embeddings/oleObject134.bin"/><Relationship Id="rId4" Type="http://schemas.openxmlformats.org/officeDocument/2006/relationships/image" Target="../media/image130.e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35.emf"/><Relationship Id="rId22" Type="http://schemas.openxmlformats.org/officeDocument/2006/relationships/image" Target="../media/image13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3" Type="http://schemas.openxmlformats.org/officeDocument/2006/relationships/oleObject" Target="../embeddings/oleObject141.bin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1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1.emf"/><Relationship Id="rId11" Type="http://schemas.openxmlformats.org/officeDocument/2006/relationships/oleObject" Target="../embeddings/oleObject140.bin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43.emf"/><Relationship Id="rId4" Type="http://schemas.openxmlformats.org/officeDocument/2006/relationships/image" Target="../media/image140.emf"/><Relationship Id="rId9" Type="http://schemas.openxmlformats.org/officeDocument/2006/relationships/oleObject" Target="../embeddings/oleObject139.bin"/><Relationship Id="rId14" Type="http://schemas.openxmlformats.org/officeDocument/2006/relationships/image" Target="../media/image14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oleObject" Target="../embeddings/oleObject147.bin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12" Type="http://schemas.openxmlformats.org/officeDocument/2006/relationships/image" Target="../media/image150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2.e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7.emf"/><Relationship Id="rId11" Type="http://schemas.openxmlformats.org/officeDocument/2006/relationships/oleObject" Target="../embeddings/oleObject146.bin"/><Relationship Id="rId5" Type="http://schemas.openxmlformats.org/officeDocument/2006/relationships/oleObject" Target="../embeddings/oleObject143.bin"/><Relationship Id="rId15" Type="http://schemas.openxmlformats.org/officeDocument/2006/relationships/oleObject" Target="../embeddings/oleObject148.bin"/><Relationship Id="rId10" Type="http://schemas.openxmlformats.org/officeDocument/2006/relationships/image" Target="../media/image149.emf"/><Relationship Id="rId4" Type="http://schemas.openxmlformats.org/officeDocument/2006/relationships/image" Target="../media/image146.emf"/><Relationship Id="rId9" Type="http://schemas.openxmlformats.org/officeDocument/2006/relationships/oleObject" Target="../embeddings/oleObject145.bin"/><Relationship Id="rId14" Type="http://schemas.openxmlformats.org/officeDocument/2006/relationships/image" Target="../media/image15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1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4.emf"/><Relationship Id="rId11" Type="http://schemas.openxmlformats.org/officeDocument/2006/relationships/oleObject" Target="../embeddings/oleObject153.bin"/><Relationship Id="rId5" Type="http://schemas.openxmlformats.org/officeDocument/2006/relationships/oleObject" Target="../embeddings/oleObject150.bin"/><Relationship Id="rId10" Type="http://schemas.openxmlformats.org/officeDocument/2006/relationships/image" Target="../media/image156.emf"/><Relationship Id="rId4" Type="http://schemas.openxmlformats.org/officeDocument/2006/relationships/image" Target="../media/image153.emf"/><Relationship Id="rId9" Type="http://schemas.openxmlformats.org/officeDocument/2006/relationships/oleObject" Target="../embeddings/oleObject15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6.bin"/><Relationship Id="rId13" Type="http://schemas.openxmlformats.org/officeDocument/2006/relationships/image" Target="../media/image162.emf"/><Relationship Id="rId3" Type="http://schemas.openxmlformats.org/officeDocument/2006/relationships/oleObject" Target="../embeddings/oleObject154.bin"/><Relationship Id="rId7" Type="http://schemas.openxmlformats.org/officeDocument/2006/relationships/image" Target="../media/image159.emf"/><Relationship Id="rId12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55.bin"/><Relationship Id="rId11" Type="http://schemas.openxmlformats.org/officeDocument/2006/relationships/image" Target="../media/image161.emf"/><Relationship Id="rId5" Type="http://schemas.openxmlformats.org/officeDocument/2006/relationships/chart" Target="../charts/chart11.xml"/><Relationship Id="rId10" Type="http://schemas.openxmlformats.org/officeDocument/2006/relationships/oleObject" Target="../embeddings/oleObject157.bin"/><Relationship Id="rId4" Type="http://schemas.openxmlformats.org/officeDocument/2006/relationships/image" Target="../media/image158.emf"/><Relationship Id="rId9" Type="http://schemas.openxmlformats.org/officeDocument/2006/relationships/image" Target="../media/image16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63.emf"/><Relationship Id="rId4" Type="http://schemas.openxmlformats.org/officeDocument/2006/relationships/oleObject" Target="../embeddings/oleObject15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13" Type="http://schemas.openxmlformats.org/officeDocument/2006/relationships/oleObject" Target="../embeddings/oleObject165.bin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16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65.e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0" Type="http://schemas.openxmlformats.org/officeDocument/2006/relationships/image" Target="../media/image167.emf"/><Relationship Id="rId4" Type="http://schemas.openxmlformats.org/officeDocument/2006/relationships/image" Target="../media/image164.e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16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hyperlink" Target="http://www.eng.vt.edu/fluids/msc/gallery/waves/sinkb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lleryoffluidmechanics.com/waves/pb405b.htm" TargetMode="External"/><Relationship Id="rId5" Type="http://schemas.openxmlformats.org/officeDocument/2006/relationships/image" Target="../media/image171.jpeg"/><Relationship Id="rId4" Type="http://schemas.openxmlformats.org/officeDocument/2006/relationships/slide" Target="slide2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13" Type="http://schemas.openxmlformats.org/officeDocument/2006/relationships/oleObject" Target="../embeddings/oleObject171.bin"/><Relationship Id="rId18" Type="http://schemas.openxmlformats.org/officeDocument/2006/relationships/image" Target="../media/image179.e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176.emf"/><Relationship Id="rId17" Type="http://schemas.openxmlformats.org/officeDocument/2006/relationships/oleObject" Target="../embeddings/oleObject17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8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73.emf"/><Relationship Id="rId11" Type="http://schemas.openxmlformats.org/officeDocument/2006/relationships/oleObject" Target="../embeddings/oleObject170.bin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10" Type="http://schemas.openxmlformats.org/officeDocument/2006/relationships/image" Target="../media/image175.emf"/><Relationship Id="rId4" Type="http://schemas.openxmlformats.org/officeDocument/2006/relationships/image" Target="../media/image172.e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177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12" Type="http://schemas.openxmlformats.org/officeDocument/2006/relationships/image" Target="../media/image1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81.emf"/><Relationship Id="rId11" Type="http://schemas.openxmlformats.org/officeDocument/2006/relationships/oleObject" Target="../embeddings/oleObject178.bin"/><Relationship Id="rId5" Type="http://schemas.openxmlformats.org/officeDocument/2006/relationships/oleObject" Target="../embeddings/oleObject175.bin"/><Relationship Id="rId10" Type="http://schemas.openxmlformats.org/officeDocument/2006/relationships/image" Target="../media/image183.emf"/><Relationship Id="rId4" Type="http://schemas.openxmlformats.org/officeDocument/2006/relationships/image" Target="../media/image180.emf"/><Relationship Id="rId9" Type="http://schemas.openxmlformats.org/officeDocument/2006/relationships/oleObject" Target="../embeddings/oleObject177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3" Type="http://schemas.openxmlformats.org/officeDocument/2006/relationships/oleObject" Target="../embeddings/oleObject179.bin"/><Relationship Id="rId7" Type="http://schemas.openxmlformats.org/officeDocument/2006/relationships/oleObject" Target="../embeddings/oleObject181.bin"/><Relationship Id="rId12" Type="http://schemas.openxmlformats.org/officeDocument/2006/relationships/image" Target="../media/image1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86.emf"/><Relationship Id="rId11" Type="http://schemas.openxmlformats.org/officeDocument/2006/relationships/oleObject" Target="../embeddings/oleObject183.bin"/><Relationship Id="rId5" Type="http://schemas.openxmlformats.org/officeDocument/2006/relationships/oleObject" Target="../embeddings/oleObject180.bin"/><Relationship Id="rId10" Type="http://schemas.openxmlformats.org/officeDocument/2006/relationships/image" Target="../media/image188.emf"/><Relationship Id="rId4" Type="http://schemas.openxmlformats.org/officeDocument/2006/relationships/image" Target="../media/image185.emf"/><Relationship Id="rId9" Type="http://schemas.openxmlformats.org/officeDocument/2006/relationships/oleObject" Target="../embeddings/oleObject182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194.emf"/><Relationship Id="rId3" Type="http://schemas.openxmlformats.org/officeDocument/2006/relationships/chart" Target="../charts/chart13.xml"/><Relationship Id="rId7" Type="http://schemas.openxmlformats.org/officeDocument/2006/relationships/image" Target="../media/image191.e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196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90.bin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93.emf"/><Relationship Id="rId5" Type="http://schemas.openxmlformats.org/officeDocument/2006/relationships/image" Target="../media/image190.emf"/><Relationship Id="rId15" Type="http://schemas.openxmlformats.org/officeDocument/2006/relationships/image" Target="../media/image195.emf"/><Relationship Id="rId10" Type="http://schemas.openxmlformats.org/officeDocument/2006/relationships/oleObject" Target="../embeddings/oleObject187.bin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92.emf"/><Relationship Id="rId14" Type="http://schemas.openxmlformats.org/officeDocument/2006/relationships/oleObject" Target="../embeddings/oleObject18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9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oleObject" Target="../embeddings/oleObject192.bin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20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99.emf"/><Relationship Id="rId11" Type="http://schemas.openxmlformats.org/officeDocument/2006/relationships/oleObject" Target="../embeddings/oleObject196.bin"/><Relationship Id="rId5" Type="http://schemas.openxmlformats.org/officeDocument/2006/relationships/oleObject" Target="../embeddings/oleObject193.bin"/><Relationship Id="rId10" Type="http://schemas.openxmlformats.org/officeDocument/2006/relationships/image" Target="../media/image201.emf"/><Relationship Id="rId4" Type="http://schemas.openxmlformats.org/officeDocument/2006/relationships/image" Target="../media/image198.emf"/><Relationship Id="rId9" Type="http://schemas.openxmlformats.org/officeDocument/2006/relationships/oleObject" Target="../embeddings/oleObject195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13" Type="http://schemas.openxmlformats.org/officeDocument/2006/relationships/image" Target="../media/image208.wmf"/><Relationship Id="rId3" Type="http://schemas.openxmlformats.org/officeDocument/2006/relationships/oleObject" Target="../embeddings/oleObject197.bin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2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04.emf"/><Relationship Id="rId11" Type="http://schemas.openxmlformats.org/officeDocument/2006/relationships/oleObject" Target="../embeddings/oleObject201.bin"/><Relationship Id="rId5" Type="http://schemas.openxmlformats.org/officeDocument/2006/relationships/oleObject" Target="../embeddings/oleObject198.bin"/><Relationship Id="rId10" Type="http://schemas.openxmlformats.org/officeDocument/2006/relationships/image" Target="../media/image206.emf"/><Relationship Id="rId4" Type="http://schemas.openxmlformats.org/officeDocument/2006/relationships/image" Target="../media/image203.emf"/><Relationship Id="rId9" Type="http://schemas.openxmlformats.org/officeDocument/2006/relationships/oleObject" Target="../embeddings/oleObject20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10.emf"/><Relationship Id="rId5" Type="http://schemas.openxmlformats.org/officeDocument/2006/relationships/oleObject" Target="../embeddings/oleObject203.bin"/><Relationship Id="rId4" Type="http://schemas.openxmlformats.org/officeDocument/2006/relationships/image" Target="../media/image20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6.bin"/><Relationship Id="rId3" Type="http://schemas.openxmlformats.org/officeDocument/2006/relationships/oleObject" Target="../embeddings/oleObject204.bin"/><Relationship Id="rId7" Type="http://schemas.openxmlformats.org/officeDocument/2006/relationships/chart" Target="../charts/chart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97.png"/><Relationship Id="rId5" Type="http://schemas.openxmlformats.org/officeDocument/2006/relationships/oleObject" Target="../embeddings/oleObject205.bin"/><Relationship Id="rId4" Type="http://schemas.openxmlformats.org/officeDocument/2006/relationships/image" Target="../media/image211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6.emf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12" Type="http://schemas.openxmlformats.org/officeDocument/2006/relationships/oleObject" Target="../embeddings/oleObject2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13.png"/><Relationship Id="rId11" Type="http://schemas.openxmlformats.org/officeDocument/2006/relationships/chart" Target="../charts/chart15.xml"/><Relationship Id="rId5" Type="http://schemas.openxmlformats.org/officeDocument/2006/relationships/oleObject" Target="../embeddings/oleObject208.bin"/><Relationship Id="rId10" Type="http://schemas.openxmlformats.org/officeDocument/2006/relationships/image" Target="../media/image215.png"/><Relationship Id="rId4" Type="http://schemas.openxmlformats.org/officeDocument/2006/relationships/image" Target="../media/image212.png"/><Relationship Id="rId9" Type="http://schemas.openxmlformats.org/officeDocument/2006/relationships/oleObject" Target="../embeddings/oleObject210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13" Type="http://schemas.openxmlformats.org/officeDocument/2006/relationships/oleObject" Target="../embeddings/oleObject217.bin"/><Relationship Id="rId3" Type="http://schemas.openxmlformats.org/officeDocument/2006/relationships/oleObject" Target="../embeddings/oleObject212.bin"/><Relationship Id="rId7" Type="http://schemas.openxmlformats.org/officeDocument/2006/relationships/oleObject" Target="../embeddings/oleObject214.bin"/><Relationship Id="rId12" Type="http://schemas.openxmlformats.org/officeDocument/2006/relationships/image" Target="../media/image22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18.emf"/><Relationship Id="rId11" Type="http://schemas.openxmlformats.org/officeDocument/2006/relationships/oleObject" Target="../embeddings/oleObject216.bin"/><Relationship Id="rId5" Type="http://schemas.openxmlformats.org/officeDocument/2006/relationships/oleObject" Target="../embeddings/oleObject213.bin"/><Relationship Id="rId10" Type="http://schemas.openxmlformats.org/officeDocument/2006/relationships/image" Target="../media/image220.emf"/><Relationship Id="rId4" Type="http://schemas.openxmlformats.org/officeDocument/2006/relationships/image" Target="../media/image217.emf"/><Relationship Id="rId9" Type="http://schemas.openxmlformats.org/officeDocument/2006/relationships/oleObject" Target="../embeddings/oleObject215.bin"/><Relationship Id="rId14" Type="http://schemas.openxmlformats.org/officeDocument/2006/relationships/image" Target="../media/image22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12" Type="http://schemas.openxmlformats.org/officeDocument/2006/relationships/image" Target="../media/image22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24.emf"/><Relationship Id="rId11" Type="http://schemas.openxmlformats.org/officeDocument/2006/relationships/oleObject" Target="../embeddings/oleObject222.bin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226.emf"/><Relationship Id="rId4" Type="http://schemas.openxmlformats.org/officeDocument/2006/relationships/image" Target="../media/image223.emf"/><Relationship Id="rId9" Type="http://schemas.openxmlformats.org/officeDocument/2006/relationships/oleObject" Target="../embeddings/oleObject221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29.emf"/><Relationship Id="rId5" Type="http://schemas.openxmlformats.org/officeDocument/2006/relationships/oleObject" Target="../embeddings/oleObject224.bin"/><Relationship Id="rId4" Type="http://schemas.openxmlformats.org/officeDocument/2006/relationships/image" Target="../media/image228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3" Type="http://schemas.openxmlformats.org/officeDocument/2006/relationships/oleObject" Target="../embeddings/oleObject226.bin"/><Relationship Id="rId7" Type="http://schemas.openxmlformats.org/officeDocument/2006/relationships/oleObject" Target="../embeddings/oleObject2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32.emf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231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emf"/><Relationship Id="rId3" Type="http://schemas.openxmlformats.org/officeDocument/2006/relationships/oleObject" Target="../embeddings/oleObject229.bin"/><Relationship Id="rId7" Type="http://schemas.openxmlformats.org/officeDocument/2006/relationships/oleObject" Target="../embeddings/oleObject231.bin"/><Relationship Id="rId12" Type="http://schemas.openxmlformats.org/officeDocument/2006/relationships/image" Target="../media/image238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35.emf"/><Relationship Id="rId11" Type="http://schemas.openxmlformats.org/officeDocument/2006/relationships/oleObject" Target="../embeddings/oleObject233.bin"/><Relationship Id="rId5" Type="http://schemas.openxmlformats.org/officeDocument/2006/relationships/oleObject" Target="../embeddings/oleObject230.bin"/><Relationship Id="rId10" Type="http://schemas.openxmlformats.org/officeDocument/2006/relationships/image" Target="../media/image237.emf"/><Relationship Id="rId4" Type="http://schemas.openxmlformats.org/officeDocument/2006/relationships/image" Target="../media/image234.emf"/><Relationship Id="rId9" Type="http://schemas.openxmlformats.org/officeDocument/2006/relationships/oleObject" Target="../embeddings/oleObject232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23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24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215.png"/><Relationship Id="rId4" Type="http://schemas.openxmlformats.org/officeDocument/2006/relationships/oleObject" Target="../embeddings/oleObject236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42.emf"/><Relationship Id="rId5" Type="http://schemas.openxmlformats.org/officeDocument/2006/relationships/oleObject" Target="../embeddings/oleObject238.bin"/><Relationship Id="rId10" Type="http://schemas.openxmlformats.org/officeDocument/2006/relationships/image" Target="../media/image244.emf"/><Relationship Id="rId4" Type="http://schemas.openxmlformats.org/officeDocument/2006/relationships/image" Target="../media/image241.emf"/><Relationship Id="rId9" Type="http://schemas.openxmlformats.org/officeDocument/2006/relationships/oleObject" Target="../embeddings/oleObject24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emf"/><Relationship Id="rId13" Type="http://schemas.openxmlformats.org/officeDocument/2006/relationships/oleObject" Target="../embeddings/oleObject246.bin"/><Relationship Id="rId3" Type="http://schemas.openxmlformats.org/officeDocument/2006/relationships/oleObject" Target="../embeddings/oleObject241.bin"/><Relationship Id="rId7" Type="http://schemas.openxmlformats.org/officeDocument/2006/relationships/oleObject" Target="../embeddings/oleObject243.bin"/><Relationship Id="rId12" Type="http://schemas.openxmlformats.org/officeDocument/2006/relationships/image" Target="../media/image249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1.e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46.emf"/><Relationship Id="rId11" Type="http://schemas.openxmlformats.org/officeDocument/2006/relationships/oleObject" Target="../embeddings/oleObject245.bin"/><Relationship Id="rId5" Type="http://schemas.openxmlformats.org/officeDocument/2006/relationships/oleObject" Target="../embeddings/oleObject242.bin"/><Relationship Id="rId15" Type="http://schemas.openxmlformats.org/officeDocument/2006/relationships/oleObject" Target="../embeddings/oleObject247.bin"/><Relationship Id="rId10" Type="http://schemas.openxmlformats.org/officeDocument/2006/relationships/image" Target="../media/image248.emf"/><Relationship Id="rId4" Type="http://schemas.openxmlformats.org/officeDocument/2006/relationships/image" Target="../media/image245.e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250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13" Type="http://schemas.openxmlformats.org/officeDocument/2006/relationships/oleObject" Target="../embeddings/oleObject253.bin"/><Relationship Id="rId18" Type="http://schemas.openxmlformats.org/officeDocument/2006/relationships/image" Target="../media/image259.emf"/><Relationship Id="rId3" Type="http://schemas.openxmlformats.org/officeDocument/2006/relationships/oleObject" Target="../embeddings/oleObject248.bin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256.emf"/><Relationship Id="rId17" Type="http://schemas.openxmlformats.org/officeDocument/2006/relationships/oleObject" Target="../embeddings/oleObject25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8.emf"/><Relationship Id="rId20" Type="http://schemas.openxmlformats.org/officeDocument/2006/relationships/image" Target="../media/image260.emf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53.emf"/><Relationship Id="rId11" Type="http://schemas.openxmlformats.org/officeDocument/2006/relationships/oleObject" Target="../embeddings/oleObject252.bin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4.bin"/><Relationship Id="rId10" Type="http://schemas.openxmlformats.org/officeDocument/2006/relationships/image" Target="../media/image255.emf"/><Relationship Id="rId19" Type="http://schemas.openxmlformats.org/officeDocument/2006/relationships/oleObject" Target="../embeddings/oleObject256.bin"/><Relationship Id="rId4" Type="http://schemas.openxmlformats.org/officeDocument/2006/relationships/image" Target="../media/image252.emf"/><Relationship Id="rId9" Type="http://schemas.openxmlformats.org/officeDocument/2006/relationships/oleObject" Target="../embeddings/oleObject251.bin"/><Relationship Id="rId14" Type="http://schemas.openxmlformats.org/officeDocument/2006/relationships/image" Target="../media/image25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emf"/><Relationship Id="rId3" Type="http://schemas.openxmlformats.org/officeDocument/2006/relationships/oleObject" Target="../embeddings/oleObject257.bin"/><Relationship Id="rId7" Type="http://schemas.openxmlformats.org/officeDocument/2006/relationships/oleObject" Target="../embeddings/oleObject259.bin"/><Relationship Id="rId12" Type="http://schemas.openxmlformats.org/officeDocument/2006/relationships/image" Target="../media/image26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62.emf"/><Relationship Id="rId11" Type="http://schemas.openxmlformats.org/officeDocument/2006/relationships/oleObject" Target="../embeddings/oleObject261.bin"/><Relationship Id="rId5" Type="http://schemas.openxmlformats.org/officeDocument/2006/relationships/oleObject" Target="../embeddings/oleObject258.bin"/><Relationship Id="rId10" Type="http://schemas.openxmlformats.org/officeDocument/2006/relationships/image" Target="../media/image264.emf"/><Relationship Id="rId4" Type="http://schemas.openxmlformats.org/officeDocument/2006/relationships/image" Target="../media/image261.emf"/><Relationship Id="rId9" Type="http://schemas.openxmlformats.org/officeDocument/2006/relationships/oleObject" Target="../embeddings/oleObject260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26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emf"/><Relationship Id="rId13" Type="http://schemas.openxmlformats.org/officeDocument/2006/relationships/oleObject" Target="../embeddings/oleObject268.bin"/><Relationship Id="rId18" Type="http://schemas.openxmlformats.org/officeDocument/2006/relationships/image" Target="../media/image274.emf"/><Relationship Id="rId3" Type="http://schemas.openxmlformats.org/officeDocument/2006/relationships/oleObject" Target="../embeddings/oleObject263.bin"/><Relationship Id="rId21" Type="http://schemas.openxmlformats.org/officeDocument/2006/relationships/oleObject" Target="../embeddings/oleObject272.bin"/><Relationship Id="rId7" Type="http://schemas.openxmlformats.org/officeDocument/2006/relationships/oleObject" Target="../embeddings/oleObject265.bin"/><Relationship Id="rId12" Type="http://schemas.openxmlformats.org/officeDocument/2006/relationships/image" Target="../media/image271.emf"/><Relationship Id="rId17" Type="http://schemas.openxmlformats.org/officeDocument/2006/relationships/oleObject" Target="../embeddings/oleObject270.bin"/><Relationship Id="rId25" Type="http://schemas.openxmlformats.org/officeDocument/2006/relationships/image" Target="../media/image277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3.emf"/><Relationship Id="rId20" Type="http://schemas.openxmlformats.org/officeDocument/2006/relationships/image" Target="../media/image275.e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68.emf"/><Relationship Id="rId11" Type="http://schemas.openxmlformats.org/officeDocument/2006/relationships/oleObject" Target="../embeddings/oleObject267.bin"/><Relationship Id="rId24" Type="http://schemas.openxmlformats.org/officeDocument/2006/relationships/oleObject" Target="../embeddings/oleObject273.bin"/><Relationship Id="rId5" Type="http://schemas.openxmlformats.org/officeDocument/2006/relationships/oleObject" Target="../embeddings/oleObject264.bin"/><Relationship Id="rId15" Type="http://schemas.openxmlformats.org/officeDocument/2006/relationships/oleObject" Target="../embeddings/oleObject269.bin"/><Relationship Id="rId23" Type="http://schemas.openxmlformats.org/officeDocument/2006/relationships/slide" Target="slide39.xml"/><Relationship Id="rId10" Type="http://schemas.openxmlformats.org/officeDocument/2006/relationships/image" Target="../media/image270.emf"/><Relationship Id="rId19" Type="http://schemas.openxmlformats.org/officeDocument/2006/relationships/oleObject" Target="../embeddings/oleObject271.bin"/><Relationship Id="rId4" Type="http://schemas.openxmlformats.org/officeDocument/2006/relationships/image" Target="../media/image267.emf"/><Relationship Id="rId9" Type="http://schemas.openxmlformats.org/officeDocument/2006/relationships/oleObject" Target="../embeddings/oleObject266.bin"/><Relationship Id="rId14" Type="http://schemas.openxmlformats.org/officeDocument/2006/relationships/image" Target="../media/image272.emf"/><Relationship Id="rId22" Type="http://schemas.openxmlformats.org/officeDocument/2006/relationships/image" Target="../media/image27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79.emf"/><Relationship Id="rId5" Type="http://schemas.openxmlformats.org/officeDocument/2006/relationships/oleObject" Target="../embeddings/oleObject275.bin"/><Relationship Id="rId4" Type="http://schemas.openxmlformats.org/officeDocument/2006/relationships/image" Target="../media/image278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emf"/><Relationship Id="rId3" Type="http://schemas.openxmlformats.org/officeDocument/2006/relationships/oleObject" Target="../embeddings/oleObject276.bin"/><Relationship Id="rId7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81.emf"/><Relationship Id="rId11" Type="http://schemas.openxmlformats.org/officeDocument/2006/relationships/chart" Target="../charts/chart19.xml"/><Relationship Id="rId5" Type="http://schemas.openxmlformats.org/officeDocument/2006/relationships/oleObject" Target="../embeddings/oleObject277.bin"/><Relationship Id="rId10" Type="http://schemas.openxmlformats.org/officeDocument/2006/relationships/image" Target="../media/image283.emf"/><Relationship Id="rId4" Type="http://schemas.openxmlformats.org/officeDocument/2006/relationships/image" Target="../media/image280.emf"/><Relationship Id="rId9" Type="http://schemas.openxmlformats.org/officeDocument/2006/relationships/oleObject" Target="../embeddings/oleObject279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87.emf"/><Relationship Id="rId3" Type="http://schemas.openxmlformats.org/officeDocument/2006/relationships/oleObject" Target="../embeddings/oleObject280.bin"/><Relationship Id="rId7" Type="http://schemas.openxmlformats.org/officeDocument/2006/relationships/image" Target="../media/image284.emf"/><Relationship Id="rId12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86.emf"/><Relationship Id="rId5" Type="http://schemas.openxmlformats.org/officeDocument/2006/relationships/chart" Target="../charts/chart20.xml"/><Relationship Id="rId10" Type="http://schemas.openxmlformats.org/officeDocument/2006/relationships/oleObject" Target="../embeddings/oleObject283.bin"/><Relationship Id="rId4" Type="http://schemas.openxmlformats.org/officeDocument/2006/relationships/image" Target="../media/image197.png"/><Relationship Id="rId9" Type="http://schemas.openxmlformats.org/officeDocument/2006/relationships/image" Target="../media/image28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 b="12398"/>
          <a:stretch>
            <a:fillRect/>
          </a:stretch>
        </p:blipFill>
        <p:spPr bwMode="auto">
          <a:xfrm>
            <a:off x="0" y="0"/>
            <a:ext cx="9144000" cy="57213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Open Channel Flow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 Analysis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498475" y="1874838"/>
          <a:ext cx="2641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3" imgW="2641320" imgH="863280" progId="Equation.DSMT4">
                  <p:embed/>
                </p:oleObj>
              </mc:Choice>
              <mc:Fallback>
                <p:oleObj name="Equation" r:id="rId3" imgW="2641320" imgH="8632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1874838"/>
                        <a:ext cx="26416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7239000" y="4257675"/>
          <a:ext cx="1358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5" imgW="1358640" imgH="723600" progId="Equation.DSMT4">
                  <p:embed/>
                </p:oleObj>
              </mc:Choice>
              <mc:Fallback>
                <p:oleObj name="Equation" r:id="rId5" imgW="1358640" imgH="723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4257675"/>
                        <a:ext cx="1358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209550" y="5818188"/>
          <a:ext cx="1663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Equation" r:id="rId7" imgW="1663560" imgH="761760" progId="Equation.DSMT4">
                  <p:embed/>
                </p:oleObj>
              </mc:Choice>
              <mc:Fallback>
                <p:oleObj name="Equation" r:id="rId7" imgW="1663560" imgH="7617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5818188"/>
                        <a:ext cx="16637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4887913" y="5830888"/>
          <a:ext cx="1739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Equation" r:id="rId9" imgW="1739880" imgH="838080" progId="Equation.DSMT4">
                  <p:embed/>
                </p:oleObj>
              </mc:Choice>
              <mc:Fallback>
                <p:oleObj name="Equation" r:id="rId9" imgW="1739880" imgH="8380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5830888"/>
                        <a:ext cx="17399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6869113" y="5770563"/>
          <a:ext cx="1993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11" imgW="1993680" imgH="799920" progId="Equation.DSMT4">
                  <p:embed/>
                </p:oleObj>
              </mc:Choice>
              <mc:Fallback>
                <p:oleObj name="Equation" r:id="rId11" imgW="1993680" imgH="7999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9113" y="5770563"/>
                        <a:ext cx="19939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8"/>
          <p:cNvGraphicFramePr>
            <a:graphicFrameLocks noChangeAspect="1"/>
          </p:cNvGraphicFramePr>
          <p:nvPr/>
        </p:nvGraphicFramePr>
        <p:xfrm>
          <a:off x="447675" y="3005138"/>
          <a:ext cx="2540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13" imgW="2539800" imgH="863280" progId="Equation.DSMT4">
                  <p:embed/>
                </p:oleObj>
              </mc:Choice>
              <mc:Fallback>
                <p:oleObj name="Equation" r:id="rId13" imgW="2539800" imgH="8632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3005138"/>
                        <a:ext cx="2540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3721100" y="3195638"/>
            <a:ext cx="38608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Head loss </a:t>
            </a:r>
            <a:r>
              <a:rPr lang="en-US">
                <a:solidFill>
                  <a:schemeClr val="folHlink"/>
                </a:solidFill>
                <a:latin typeface="Symbol" pitchFamily="18" charset="2"/>
                <a:sym typeface="Symbol" pitchFamily="18" charset="2"/>
              </a:rPr>
              <a:t></a:t>
            </a:r>
            <a:r>
              <a:rPr lang="en-US">
                <a:solidFill>
                  <a:schemeClr val="folHlink"/>
                </a:solidFill>
              </a:rPr>
              <a:t> length of channel</a:t>
            </a:r>
          </a:p>
        </p:txBody>
      </p:sp>
      <p:graphicFrame>
        <p:nvGraphicFramePr>
          <p:cNvPr id="12298" name="Object 10"/>
          <p:cNvGraphicFramePr>
            <a:graphicFrameLocks noChangeAspect="1"/>
          </p:cNvGraphicFramePr>
          <p:nvPr/>
        </p:nvGraphicFramePr>
        <p:xfrm>
          <a:off x="434975" y="4237038"/>
          <a:ext cx="3048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Equation" r:id="rId15" imgW="3047760" imgH="863280" progId="Equation.DSMT4">
                  <p:embed/>
                </p:oleObj>
              </mc:Choice>
              <mc:Fallback>
                <p:oleObj name="Equation" r:id="rId15" imgW="3047760" imgH="86328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4237038"/>
                        <a:ext cx="3048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4" name="Line 11"/>
          <p:cNvSpPr>
            <a:spLocks noChangeShapeType="1"/>
          </p:cNvSpPr>
          <p:nvPr/>
        </p:nvSpPr>
        <p:spPr bwMode="auto">
          <a:xfrm>
            <a:off x="3729038" y="3667125"/>
            <a:ext cx="425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129" name="Object 12"/>
          <p:cNvGraphicFramePr>
            <a:graphicFrameLocks noChangeAspect="1"/>
          </p:cNvGraphicFramePr>
          <p:nvPr/>
        </p:nvGraphicFramePr>
        <p:xfrm>
          <a:off x="6434138" y="1930400"/>
          <a:ext cx="1536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Equation" r:id="rId17" imgW="1536480" imgH="761760" progId="Equation.DSMT4">
                  <p:embed/>
                </p:oleObj>
              </mc:Choice>
              <mc:Fallback>
                <p:oleObj name="Equation" r:id="rId17" imgW="1536480" imgH="76176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4138" y="1930400"/>
                        <a:ext cx="15367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Rectangle 13"/>
          <p:cNvSpPr>
            <a:spLocks noChangeArrowheads="1"/>
          </p:cNvSpPr>
          <p:nvPr/>
        </p:nvSpPr>
        <p:spPr bwMode="auto">
          <a:xfrm>
            <a:off x="3579813" y="4394200"/>
            <a:ext cx="345598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/>
              <a:t>(like f in Darcy-Weisbach)</a:t>
            </a:r>
          </a:p>
        </p:txBody>
      </p:sp>
      <p:graphicFrame>
        <p:nvGraphicFramePr>
          <p:cNvPr id="12302" name="Object 14"/>
          <p:cNvGraphicFramePr>
            <a:graphicFrameLocks noChangeAspect="1"/>
          </p:cNvGraphicFramePr>
          <p:nvPr/>
        </p:nvGraphicFramePr>
        <p:xfrm>
          <a:off x="2525713" y="5807075"/>
          <a:ext cx="142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19" imgW="1422360" imgH="838080" progId="Equation.DSMT4">
                  <p:embed/>
                </p:oleObj>
              </mc:Choice>
              <mc:Fallback>
                <p:oleObj name="Equation" r:id="rId19" imgW="1422360" imgH="83808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5807075"/>
                        <a:ext cx="14224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3" name="Object 15"/>
          <p:cNvGraphicFramePr>
            <a:graphicFrameLocks noChangeAspect="1"/>
          </p:cNvGraphicFramePr>
          <p:nvPr/>
        </p:nvGraphicFramePr>
        <p:xfrm>
          <a:off x="2503488" y="4905375"/>
          <a:ext cx="1435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21" imgW="1434960" imgH="825480" progId="Equation.3">
                  <p:embed/>
                </p:oleObj>
              </mc:Choice>
              <mc:Fallback>
                <p:oleObj name="Equation" r:id="rId21" imgW="1434960" imgH="825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4905375"/>
                        <a:ext cx="1435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Chezy Equation (1768)</a:t>
            </a:r>
          </a:p>
        </p:txBody>
      </p:sp>
      <p:sp>
        <p:nvSpPr>
          <p:cNvPr id="61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48600" cy="4171950"/>
          </a:xfrm>
          <a:noFill/>
        </p:spPr>
        <p:txBody>
          <a:bodyPr lIns="90488" tIns="44450" rIns="90488" bIns="44450"/>
          <a:lstStyle/>
          <a:p>
            <a:r>
              <a:rPr lang="en-US" smtClean="0"/>
              <a:t>Introduced by the French engineer Antoine Chezy in 1768 while designing a canal for the water-supply system of Paris</a:t>
            </a:r>
          </a:p>
        </p:txBody>
      </p:sp>
      <p:graphicFrame>
        <p:nvGraphicFramePr>
          <p:cNvPr id="614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424113" y="3779838"/>
          <a:ext cx="16033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3" imgW="1612800" imgH="495000" progId="Equation.DSMT4">
                  <p:embed/>
                </p:oleObj>
              </mc:Choice>
              <mc:Fallback>
                <p:oleObj name="Equation" r:id="rId3" imgW="1612800" imgH="49500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3779838"/>
                        <a:ext cx="16033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349250" y="4811713"/>
          <a:ext cx="2697163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5" imgW="2705040" imgH="914400" progId="Equation.3">
                  <p:embed/>
                </p:oleObj>
              </mc:Choice>
              <mc:Fallback>
                <p:oleObj name="Equation" r:id="rId5" imgW="2705040" imgH="9144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4811713"/>
                        <a:ext cx="2697163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Rectangle 6"/>
          <p:cNvSpPr>
            <a:spLocks noChangeArrowheads="1"/>
          </p:cNvSpPr>
          <p:nvPr/>
        </p:nvSpPr>
        <p:spPr bwMode="auto">
          <a:xfrm>
            <a:off x="942975" y="4284663"/>
            <a:ext cx="3979863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/>
              <a:t>where C = Chezy coefficient</a:t>
            </a:r>
          </a:p>
        </p:txBody>
      </p:sp>
      <p:sp>
        <p:nvSpPr>
          <p:cNvPr id="6155" name="Rectangle 7"/>
          <p:cNvSpPr>
            <a:spLocks noChangeArrowheads="1"/>
          </p:cNvSpPr>
          <p:nvPr/>
        </p:nvSpPr>
        <p:spPr bwMode="auto">
          <a:xfrm>
            <a:off x="817563" y="5808663"/>
            <a:ext cx="5948362" cy="892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/>
              <a:t>where 60 is for rough and 150 is for smooth</a:t>
            </a:r>
          </a:p>
          <a:p>
            <a:pPr eaLnBrk="0" hangingPunct="0">
              <a:spcBef>
                <a:spcPct val="20000"/>
              </a:spcBef>
            </a:pPr>
            <a:r>
              <a:rPr lang="en-US"/>
              <a:t>also a function of </a:t>
            </a:r>
            <a:r>
              <a:rPr lang="en-US" b="1"/>
              <a:t>R</a:t>
            </a:r>
            <a:r>
              <a:rPr lang="en-US"/>
              <a:t> (like f in Darcy-Weisbach)</a:t>
            </a:r>
          </a:p>
        </p:txBody>
      </p:sp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6311900" y="3617913"/>
          <a:ext cx="1993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7" imgW="1993680" imgH="799920" progId="Equation.DSMT4">
                  <p:embed/>
                </p:oleObj>
              </mc:Choice>
              <mc:Fallback>
                <p:oleObj name="Equation" r:id="rId7" imgW="1993680" imgH="79992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900" y="3617913"/>
                        <a:ext cx="19939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Text Box 9"/>
          <p:cNvSpPr txBox="1">
            <a:spLocks noChangeArrowheads="1"/>
          </p:cNvSpPr>
          <p:nvPr/>
        </p:nvSpPr>
        <p:spPr bwMode="auto">
          <a:xfrm>
            <a:off x="4668838" y="3771900"/>
            <a:ext cx="1231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/>
              <a:t>compare</a:t>
            </a:r>
          </a:p>
        </p:txBody>
      </p:sp>
      <p:graphicFrame>
        <p:nvGraphicFramePr>
          <p:cNvPr id="6149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681413" y="4779963"/>
          <a:ext cx="2722562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9" imgW="2730240" imgH="291960" progId="Equation.DSMT4">
                  <p:embed/>
                </p:oleObj>
              </mc:Choice>
              <mc:Fallback>
                <p:oleObj name="Equation" r:id="rId9" imgW="2730240" imgH="291960" progId="Equation.DSMT4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4779963"/>
                        <a:ext cx="2722562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7559675" y="5211763"/>
          <a:ext cx="9540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11" imgW="965160" imgH="380880" progId="Equation.DSMT4">
                  <p:embed/>
                </p:oleObj>
              </mc:Choice>
              <mc:Fallback>
                <p:oleObj name="Equation" r:id="rId11" imgW="965160" imgH="38088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9675" y="5211763"/>
                        <a:ext cx="9540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Text Box 12"/>
          <p:cNvSpPr txBox="1">
            <a:spLocks noChangeArrowheads="1"/>
          </p:cNvSpPr>
          <p:nvPr/>
        </p:nvSpPr>
        <p:spPr bwMode="auto">
          <a:xfrm>
            <a:off x="7258050" y="4692650"/>
            <a:ext cx="14192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For a pipe</a:t>
            </a:r>
          </a:p>
        </p:txBody>
      </p:sp>
      <p:graphicFrame>
        <p:nvGraphicFramePr>
          <p:cNvPr id="6151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889375" y="5335588"/>
          <a:ext cx="230505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13" imgW="2311200" imgH="279360" progId="Equation.DSMT4">
                  <p:embed/>
                </p:oleObj>
              </mc:Choice>
              <mc:Fallback>
                <p:oleObj name="Equation" r:id="rId13" imgW="2311200" imgH="279360" progId="Equation.DSMT4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75" y="5335588"/>
                        <a:ext cx="2305050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Rectangle 2"/>
          <p:cNvSpPr>
            <a:spLocks noGrp="1" noChangeArrowheads="1"/>
          </p:cNvSpPr>
          <p:nvPr>
            <p:ph type="title"/>
          </p:nvPr>
        </p:nvSpPr>
        <p:spPr>
          <a:xfrm>
            <a:off x="596900" y="419100"/>
            <a:ext cx="7772400" cy="1143000"/>
          </a:xfrm>
          <a:noFill/>
        </p:spPr>
        <p:txBody>
          <a:bodyPr lIns="90488" tIns="44450" rIns="90488" bIns="44450" anchor="b"/>
          <a:lstStyle/>
          <a:p>
            <a:r>
              <a:rPr lang="en-US" smtClean="0"/>
              <a:t>Darcy-Weisbach Equation (1840)</a:t>
            </a:r>
          </a:p>
        </p:txBody>
      </p:sp>
      <p:sp>
        <p:nvSpPr>
          <p:cNvPr id="7179" name="Rectangle 3"/>
          <p:cNvSpPr>
            <a:spLocks noChangeArrowheads="1"/>
          </p:cNvSpPr>
          <p:nvPr/>
        </p:nvSpPr>
        <p:spPr bwMode="auto">
          <a:xfrm>
            <a:off x="290513" y="5865813"/>
            <a:ext cx="5892800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/>
              <a:t>where d</a:t>
            </a:r>
            <a:r>
              <a:rPr lang="en-US" baseline="-14000"/>
              <a:t>84</a:t>
            </a:r>
            <a:r>
              <a:rPr lang="en-US"/>
              <a:t> = rock size larger than 84% of the rocks in a random sample</a:t>
            </a:r>
          </a:p>
        </p:txBody>
      </p:sp>
      <p:sp>
        <p:nvSpPr>
          <p:cNvPr id="7180" name="Rectangle 4"/>
          <p:cNvSpPr>
            <a:spLocks noChangeArrowheads="1"/>
          </p:cNvSpPr>
          <p:nvPr/>
        </p:nvSpPr>
        <p:spPr bwMode="auto">
          <a:xfrm>
            <a:off x="306388" y="5487988"/>
            <a:ext cx="3209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/>
              <a:t>For rock-bedded streams</a:t>
            </a:r>
          </a:p>
        </p:txBody>
      </p:sp>
      <p:sp>
        <p:nvSpPr>
          <p:cNvPr id="7181" name="Rectangle 5"/>
          <p:cNvSpPr>
            <a:spLocks noChangeArrowheads="1"/>
          </p:cNvSpPr>
          <p:nvPr/>
        </p:nvSpPr>
        <p:spPr bwMode="auto">
          <a:xfrm>
            <a:off x="333375" y="2670175"/>
            <a:ext cx="5762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Rectangle 6"/>
          <p:cNvSpPr>
            <a:spLocks noChangeArrowheads="1"/>
          </p:cNvSpPr>
          <p:nvPr/>
        </p:nvSpPr>
        <p:spPr bwMode="auto">
          <a:xfrm>
            <a:off x="392113" y="1865313"/>
            <a:ext cx="53784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/>
              <a:t>f</a:t>
            </a:r>
            <a:r>
              <a:rPr lang="en-US" i="1"/>
              <a:t> </a:t>
            </a:r>
            <a:r>
              <a:rPr lang="en-US"/>
              <a:t>= Darcy-Weisbach friction factor</a:t>
            </a:r>
          </a:p>
        </p:txBody>
      </p:sp>
      <p:graphicFrame>
        <p:nvGraphicFramePr>
          <p:cNvPr id="7170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97563" y="5491163"/>
          <a:ext cx="3246437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3" imgW="3263760" imgH="1384200" progId="Equation.DSMT4">
                  <p:embed/>
                </p:oleObj>
              </mc:Choice>
              <mc:Fallback>
                <p:oleObj name="Equation" r:id="rId3" imgW="3263760" imgH="138420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7563" y="5491163"/>
                        <a:ext cx="3246437" cy="136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" name="Line 8"/>
          <p:cNvSpPr>
            <a:spLocks noChangeShapeType="1"/>
          </p:cNvSpPr>
          <p:nvPr/>
        </p:nvSpPr>
        <p:spPr bwMode="auto">
          <a:xfrm>
            <a:off x="2108200" y="2933700"/>
            <a:ext cx="768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345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6157913" y="1760538"/>
          <a:ext cx="2570162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Equation" r:id="rId5" imgW="2590560" imgH="1320480" progId="Equation.3">
                  <p:embed/>
                </p:oleObj>
              </mc:Choice>
              <mc:Fallback>
                <p:oleObj name="Equation" r:id="rId5" imgW="2590560" imgH="132048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7913" y="1760538"/>
                        <a:ext cx="2570162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6400" y="2547938"/>
          <a:ext cx="137318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Equation" r:id="rId7" imgW="1384200" imgH="825480" progId="Equation.DSMT4">
                  <p:embed/>
                </p:oleObj>
              </mc:Choice>
              <mc:Fallback>
                <p:oleObj name="Equation" r:id="rId7" imgW="1384200" imgH="825480" progId="Equation.DSMT4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2547938"/>
                        <a:ext cx="1373188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7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33725" y="2536825"/>
          <a:ext cx="16494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Equation" r:id="rId9" imgW="1663560" imgH="838080" progId="Equation.DSMT4">
                  <p:embed/>
                </p:oleObj>
              </mc:Choice>
              <mc:Fallback>
                <p:oleObj name="Equation" r:id="rId9" imgW="1663560" imgH="83808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725" y="2536825"/>
                        <a:ext cx="1649413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8" name="Object 12">
            <a:hlinkClick r:id="" action="ppaction://ole?verb=0"/>
          </p:cNvPr>
          <p:cNvGraphicFramePr>
            <a:graphicFrameLocks/>
          </p:cNvGraphicFramePr>
          <p:nvPr/>
        </p:nvGraphicFramePr>
        <p:xfrm>
          <a:off x="263525" y="3616325"/>
          <a:ext cx="18272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11" imgW="1841400" imgH="838080" progId="Equation.DSMT4">
                  <p:embed/>
                </p:oleObj>
              </mc:Choice>
              <mc:Fallback>
                <p:oleObj name="Equation" r:id="rId11" imgW="1841400" imgH="838080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" y="3616325"/>
                        <a:ext cx="1827213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4" name="Line 13"/>
          <p:cNvSpPr>
            <a:spLocks noChangeShapeType="1"/>
          </p:cNvSpPr>
          <p:nvPr/>
        </p:nvSpPr>
        <p:spPr bwMode="auto">
          <a:xfrm>
            <a:off x="2565400" y="4000500"/>
            <a:ext cx="768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350" name="Object 1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727450" y="3686175"/>
          <a:ext cx="150177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13" imgW="1511280" imgH="825480" progId="Equation.DSMT4">
                  <p:embed/>
                </p:oleObj>
              </mc:Choice>
              <mc:Fallback>
                <p:oleObj name="Equation" r:id="rId13" imgW="1511280" imgH="825480" progId="Equation.DSMT4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50" y="3686175"/>
                        <a:ext cx="1501775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1" name="Object 15">
            <a:hlinkClick r:id="" action="ppaction://ole?verb=0"/>
          </p:cNvPr>
          <p:cNvGraphicFramePr>
            <a:graphicFrameLocks/>
          </p:cNvGraphicFramePr>
          <p:nvPr/>
        </p:nvGraphicFramePr>
        <p:xfrm>
          <a:off x="6303963" y="3698875"/>
          <a:ext cx="19526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Equation" r:id="rId15" imgW="1968480" imgH="787320" progId="Equation.DSMT4">
                  <p:embed/>
                </p:oleObj>
              </mc:Choice>
              <mc:Fallback>
                <p:oleObj name="Equation" r:id="rId15" imgW="1968480" imgH="787320" progId="Equation.DSMT4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3698875"/>
                        <a:ext cx="1952625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5" name="Line 16"/>
          <p:cNvSpPr>
            <a:spLocks noChangeShapeType="1"/>
          </p:cNvSpPr>
          <p:nvPr/>
        </p:nvSpPr>
        <p:spPr bwMode="auto">
          <a:xfrm>
            <a:off x="5524500" y="4038600"/>
            <a:ext cx="768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77" name="Object 17"/>
          <p:cNvGraphicFramePr>
            <a:graphicFrameLocks noChangeAspect="1"/>
          </p:cNvGraphicFramePr>
          <p:nvPr/>
        </p:nvGraphicFramePr>
        <p:xfrm>
          <a:off x="319088" y="4583113"/>
          <a:ext cx="4670425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Equation" r:id="rId17" imgW="3555720" imgH="914400" progId="Equation.DSMT4">
                  <p:embed/>
                </p:oleObj>
              </mc:Choice>
              <mc:Fallback>
                <p:oleObj name="Equation" r:id="rId17" imgW="3555720" imgH="9144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8" y="4583113"/>
                        <a:ext cx="4670425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6" name="Text Box 18"/>
          <p:cNvSpPr txBox="1">
            <a:spLocks noChangeArrowheads="1"/>
          </p:cNvSpPr>
          <p:nvPr/>
        </p:nvSpPr>
        <p:spPr bwMode="auto">
          <a:xfrm>
            <a:off x="5172075" y="4730750"/>
            <a:ext cx="3184525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Similar to Colebrook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Manning Equation (1891)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mtClean="0"/>
              <a:t>Most popular in U.S. for open channels</a:t>
            </a:r>
          </a:p>
        </p:txBody>
      </p:sp>
      <p:sp>
        <p:nvSpPr>
          <p:cNvPr id="8200" name="Rectangle 4"/>
          <p:cNvSpPr>
            <a:spLocks noChangeArrowheads="1"/>
          </p:cNvSpPr>
          <p:nvPr/>
        </p:nvSpPr>
        <p:spPr bwMode="auto">
          <a:xfrm>
            <a:off x="2844800" y="4203700"/>
            <a:ext cx="27527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(English system)</a:t>
            </a:r>
          </a:p>
        </p:txBody>
      </p:sp>
      <p:graphicFrame>
        <p:nvGraphicFramePr>
          <p:cNvPr id="8194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393700" y="2501900"/>
          <a:ext cx="179863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Equation" r:id="rId3" imgW="1815840" imgH="876240" progId="Equation.DSMT4">
                  <p:embed/>
                </p:oleObj>
              </mc:Choice>
              <mc:Fallback>
                <p:oleObj name="Equation" r:id="rId3" imgW="1815840" imgH="87624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2501900"/>
                        <a:ext cx="1798638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66700" y="4038600"/>
          <a:ext cx="2141538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5" imgW="2158920" imgH="876240" progId="Equation.3">
                  <p:embed/>
                </p:oleObj>
              </mc:Choice>
              <mc:Fallback>
                <p:oleObj name="Equation" r:id="rId5" imgW="2158920" imgH="87624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4038600"/>
                        <a:ext cx="2141538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695325" y="5140325"/>
          <a:ext cx="10477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7" imgW="1066680" imgH="342720" progId="Equation.3">
                  <p:embed/>
                </p:oleObj>
              </mc:Choice>
              <mc:Fallback>
                <p:oleObj name="Equation" r:id="rId7" imgW="1066680" imgH="34272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5140325"/>
                        <a:ext cx="10477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228600" y="5562600"/>
          <a:ext cx="227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9" imgW="2298600" imgH="876240" progId="Equation.3">
                  <p:embed/>
                </p:oleObj>
              </mc:Choice>
              <mc:Fallback>
                <p:oleObj name="Equation" r:id="rId9" imgW="2298600" imgH="87624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562600"/>
                        <a:ext cx="2278063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2743200" y="5715000"/>
            <a:ext cx="2405063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/>
              <a:t>very sensitive to </a:t>
            </a:r>
            <a:r>
              <a:rPr lang="en-US" i="1"/>
              <a:t>n</a:t>
            </a:r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2867025" y="3113088"/>
            <a:ext cx="23336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Dimensions of </a:t>
            </a: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2889250" y="3694113"/>
            <a:ext cx="43307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Is </a:t>
            </a: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 only a function of roughness?</a:t>
            </a: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2959100" y="2976563"/>
            <a:ext cx="23987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>
            <a:off x="7318375" y="4113213"/>
            <a:ext cx="777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5311775" y="3492500"/>
            <a:ext cx="10239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375" name="Comment 15"/>
          <p:cNvSpPr>
            <a:spLocks noChangeArrowheads="1"/>
          </p:cNvSpPr>
          <p:nvPr/>
        </p:nvSpPr>
        <p:spPr bwMode="auto">
          <a:xfrm>
            <a:off x="2897188" y="2500313"/>
            <a:ext cx="18192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(MKS units!)</a:t>
            </a:r>
          </a:p>
        </p:txBody>
      </p:sp>
      <p:sp>
        <p:nvSpPr>
          <p:cNvPr id="15376" name="Comment 16"/>
          <p:cNvSpPr>
            <a:spLocks noChangeArrowheads="1"/>
          </p:cNvSpPr>
          <p:nvPr/>
        </p:nvSpPr>
        <p:spPr bwMode="auto">
          <a:xfrm>
            <a:off x="7262813" y="3662363"/>
            <a:ext cx="7270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NO!</a:t>
            </a:r>
          </a:p>
        </p:txBody>
      </p:sp>
      <p:sp>
        <p:nvSpPr>
          <p:cNvPr id="15377" name="Comment 17"/>
          <p:cNvSpPr>
            <a:spLocks noChangeArrowheads="1"/>
          </p:cNvSpPr>
          <p:nvPr/>
        </p:nvSpPr>
        <p:spPr bwMode="auto">
          <a:xfrm>
            <a:off x="5272088" y="3041650"/>
            <a:ext cx="9763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T /L</a:t>
            </a:r>
            <a:r>
              <a:rPr lang="en-US" baseline="30000">
                <a:solidFill>
                  <a:schemeClr val="folHlink"/>
                </a:solidFill>
              </a:rPr>
              <a:t>1/3</a:t>
            </a:r>
          </a:p>
        </p:txBody>
      </p:sp>
      <p:sp>
        <p:nvSpPr>
          <p:cNvPr id="8210" name="Freeform 18"/>
          <p:cNvSpPr>
            <a:spLocks/>
          </p:cNvSpPr>
          <p:nvPr/>
        </p:nvSpPr>
        <p:spPr bwMode="auto">
          <a:xfrm>
            <a:off x="2095500" y="4521200"/>
            <a:ext cx="812800" cy="533400"/>
          </a:xfrm>
          <a:custGeom>
            <a:avLst/>
            <a:gdLst>
              <a:gd name="T0" fmla="*/ 0 w 512"/>
              <a:gd name="T1" fmla="*/ 0 h 336"/>
              <a:gd name="T2" fmla="*/ 96 w 512"/>
              <a:gd name="T3" fmla="*/ 272 h 336"/>
              <a:gd name="T4" fmla="*/ 512 w 512"/>
              <a:gd name="T5" fmla="*/ 336 h 336"/>
              <a:gd name="T6" fmla="*/ 0 60000 65536"/>
              <a:gd name="T7" fmla="*/ 0 60000 65536"/>
              <a:gd name="T8" fmla="*/ 0 60000 65536"/>
              <a:gd name="T9" fmla="*/ 0 w 512"/>
              <a:gd name="T10" fmla="*/ 0 h 336"/>
              <a:gd name="T11" fmla="*/ 512 w 512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12" h="336">
                <a:moveTo>
                  <a:pt x="0" y="0"/>
                </a:moveTo>
                <a:cubicBezTo>
                  <a:pt x="5" y="108"/>
                  <a:pt x="11" y="216"/>
                  <a:pt x="96" y="272"/>
                </a:cubicBezTo>
                <a:cubicBezTo>
                  <a:pt x="181" y="328"/>
                  <a:pt x="346" y="332"/>
                  <a:pt x="512" y="33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triangl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379" name="Comment 19"/>
          <p:cNvSpPr>
            <a:spLocks noChangeArrowheads="1"/>
          </p:cNvSpPr>
          <p:nvPr/>
        </p:nvSpPr>
        <p:spPr bwMode="auto">
          <a:xfrm>
            <a:off x="2919413" y="4792663"/>
            <a:ext cx="18161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Bottom slope</a:t>
            </a:r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>
            <a:off x="3009900" y="5207000"/>
            <a:ext cx="187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5" grpId="0" autoUpdateAnimBg="0"/>
      <p:bldP spid="15376" grpId="0" autoUpdateAnimBg="0"/>
      <p:bldP spid="15377" grpId="0" autoUpdateAnimBg="0"/>
      <p:bldP spid="1537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Values of Manning </a:t>
            </a:r>
            <a:r>
              <a:rPr lang="en-US" i="1" smtClean="0"/>
              <a:t>n</a:t>
            </a:r>
          </a:p>
        </p:txBody>
      </p:sp>
      <p:graphicFrame>
        <p:nvGraphicFramePr>
          <p:cNvPr id="9218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27113" y="1774825"/>
          <a:ext cx="5476875" cy="377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Document" r:id="rId3" imgW="5489280" imgH="3791880" progId="Word.Document.8">
                  <p:embed/>
                </p:oleObj>
              </mc:Choice>
              <mc:Fallback>
                <p:oleObj name="Document" r:id="rId3" imgW="5489280" imgH="3791880" progId="Word.Documen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1774825"/>
                        <a:ext cx="5476875" cy="377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4"/>
          <p:cNvSpPr>
            <a:spLocks noChangeArrowheads="1"/>
          </p:cNvSpPr>
          <p:nvPr/>
        </p:nvSpPr>
        <p:spPr bwMode="auto">
          <a:xfrm>
            <a:off x="3868738" y="5811838"/>
            <a:ext cx="49625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d = median size of bed material</a:t>
            </a:r>
          </a:p>
        </p:txBody>
      </p:sp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6624638" y="2281238"/>
            <a:ext cx="1990725" cy="1914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n = f(surface roughness, channel irregularity, stage...)</a:t>
            </a:r>
          </a:p>
        </p:txBody>
      </p:sp>
      <p:graphicFrame>
        <p:nvGraphicFramePr>
          <p:cNvPr id="9219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7675" y="6200775"/>
          <a:ext cx="18605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5" imgW="1879560" imgH="342720" progId="Equation.3">
                  <p:embed/>
                </p:oleObj>
              </mc:Choice>
              <mc:Fallback>
                <p:oleObj name="Equation" r:id="rId5" imgW="1879560" imgH="34272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6200775"/>
                        <a:ext cx="18605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504825" y="5743575"/>
          <a:ext cx="18351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7" imgW="1854000" imgH="342720" progId="Equation.3">
                  <p:embed/>
                </p:oleObj>
              </mc:Choice>
              <mc:Fallback>
                <p:oleObj name="Equation" r:id="rId7" imgW="1854000" imgH="34272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5743575"/>
                        <a:ext cx="18351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2438400" y="5715000"/>
            <a:ext cx="9874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/>
              <a:t>d in ft</a:t>
            </a: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362200" y="6172200"/>
            <a:ext cx="9620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 in 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Trapezoidal Channel</a:t>
            </a:r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Derive P = f(y) and A = f(y) for a trapezoidal channel</a:t>
            </a:r>
          </a:p>
          <a:p>
            <a:r>
              <a:rPr lang="en-US" smtClean="0"/>
              <a:t>How would you obtain y = f(Q)?</a:t>
            </a:r>
          </a:p>
        </p:txBody>
      </p:sp>
      <p:sp>
        <p:nvSpPr>
          <p:cNvPr id="10248" name="AutoShape 4"/>
          <p:cNvSpPr>
            <a:spLocks noChangeArrowheads="1"/>
          </p:cNvSpPr>
          <p:nvPr/>
        </p:nvSpPr>
        <p:spPr bwMode="auto">
          <a:xfrm>
            <a:off x="4876800" y="3810000"/>
            <a:ext cx="3657600" cy="762000"/>
          </a:xfrm>
          <a:custGeom>
            <a:avLst/>
            <a:gdLst>
              <a:gd name="T0" fmla="*/ 3200400 w 21600"/>
              <a:gd name="T1" fmla="*/ 381000 h 21600"/>
              <a:gd name="T2" fmla="*/ 1828800 w 21600"/>
              <a:gd name="T3" fmla="*/ 762000 h 21600"/>
              <a:gd name="T4" fmla="*/ 457200 w 21600"/>
              <a:gd name="T5" fmla="*/ 381000 h 21600"/>
              <a:gd name="T6" fmla="*/ 18288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Line 5"/>
          <p:cNvSpPr>
            <a:spLocks noChangeShapeType="1"/>
          </p:cNvSpPr>
          <p:nvPr/>
        </p:nvSpPr>
        <p:spPr bwMode="auto">
          <a:xfrm>
            <a:off x="5029200" y="39624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6"/>
          <p:cNvSpPr>
            <a:spLocks noChangeShapeType="1"/>
          </p:cNvSpPr>
          <p:nvPr/>
        </p:nvSpPr>
        <p:spPr bwMode="auto">
          <a:xfrm>
            <a:off x="5029200" y="43434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Text Box 7"/>
          <p:cNvSpPr txBox="1">
            <a:spLocks noChangeArrowheads="1"/>
          </p:cNvSpPr>
          <p:nvPr/>
        </p:nvSpPr>
        <p:spPr bwMode="auto">
          <a:xfrm>
            <a:off x="5105400" y="4179888"/>
            <a:ext cx="31908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z</a:t>
            </a:r>
          </a:p>
        </p:txBody>
      </p:sp>
      <p:sp>
        <p:nvSpPr>
          <p:cNvPr id="10252" name="Text Box 8"/>
          <p:cNvSpPr txBox="1">
            <a:spLocks noChangeArrowheads="1"/>
          </p:cNvSpPr>
          <p:nvPr/>
        </p:nvSpPr>
        <p:spPr bwMode="auto">
          <a:xfrm>
            <a:off x="4724400" y="395128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</a:t>
            </a:r>
          </a:p>
        </p:txBody>
      </p:sp>
      <p:grpSp>
        <p:nvGrpSpPr>
          <p:cNvPr id="10253" name="Group 9"/>
          <p:cNvGrpSpPr>
            <a:grpSpLocks/>
          </p:cNvGrpSpPr>
          <p:nvPr/>
        </p:nvGrpSpPr>
        <p:grpSpPr bwMode="auto">
          <a:xfrm>
            <a:off x="5791200" y="4648200"/>
            <a:ext cx="1828800" cy="304800"/>
            <a:chOff x="2496" y="3216"/>
            <a:chExt cx="384" cy="192"/>
          </a:xfrm>
        </p:grpSpPr>
        <p:sp>
          <p:nvSpPr>
            <p:cNvPr id="10261" name="Line 10"/>
            <p:cNvSpPr>
              <a:spLocks noChangeShapeType="1"/>
            </p:cNvSpPr>
            <p:nvPr/>
          </p:nvSpPr>
          <p:spPr bwMode="auto">
            <a:xfrm>
              <a:off x="2496" y="321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2" name="Line 11"/>
            <p:cNvSpPr>
              <a:spLocks noChangeShapeType="1"/>
            </p:cNvSpPr>
            <p:nvPr/>
          </p:nvSpPr>
          <p:spPr bwMode="auto">
            <a:xfrm>
              <a:off x="2880" y="321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3" name="Line 12"/>
            <p:cNvSpPr>
              <a:spLocks noChangeShapeType="1"/>
            </p:cNvSpPr>
            <p:nvPr/>
          </p:nvSpPr>
          <p:spPr bwMode="auto">
            <a:xfrm>
              <a:off x="2496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54" name="Text Box 13"/>
          <p:cNvSpPr txBox="1">
            <a:spLocks noChangeArrowheads="1"/>
          </p:cNvSpPr>
          <p:nvPr/>
        </p:nvSpPr>
        <p:spPr bwMode="auto">
          <a:xfrm>
            <a:off x="6461125" y="4613275"/>
            <a:ext cx="336550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b</a:t>
            </a:r>
          </a:p>
        </p:txBody>
      </p:sp>
      <p:grpSp>
        <p:nvGrpSpPr>
          <p:cNvPr id="10255" name="Group 14"/>
          <p:cNvGrpSpPr>
            <a:grpSpLocks/>
          </p:cNvGrpSpPr>
          <p:nvPr/>
        </p:nvGrpSpPr>
        <p:grpSpPr bwMode="auto">
          <a:xfrm rot="5400000">
            <a:off x="8382000" y="4038600"/>
            <a:ext cx="762000" cy="304800"/>
            <a:chOff x="2496" y="3216"/>
            <a:chExt cx="384" cy="192"/>
          </a:xfrm>
        </p:grpSpPr>
        <p:sp>
          <p:nvSpPr>
            <p:cNvPr id="10258" name="Line 15"/>
            <p:cNvSpPr>
              <a:spLocks noChangeShapeType="1"/>
            </p:cNvSpPr>
            <p:nvPr/>
          </p:nvSpPr>
          <p:spPr bwMode="auto">
            <a:xfrm>
              <a:off x="2496" y="321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Line 16"/>
            <p:cNvSpPr>
              <a:spLocks noChangeShapeType="1"/>
            </p:cNvSpPr>
            <p:nvPr/>
          </p:nvSpPr>
          <p:spPr bwMode="auto">
            <a:xfrm>
              <a:off x="2880" y="321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0" name="Line 17"/>
            <p:cNvSpPr>
              <a:spLocks noChangeShapeType="1"/>
            </p:cNvSpPr>
            <p:nvPr/>
          </p:nvSpPr>
          <p:spPr bwMode="auto">
            <a:xfrm>
              <a:off x="2496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56" name="Text Box 18"/>
          <p:cNvSpPr txBox="1">
            <a:spLocks noChangeArrowheads="1"/>
          </p:cNvSpPr>
          <p:nvPr/>
        </p:nvSpPr>
        <p:spPr bwMode="auto">
          <a:xfrm>
            <a:off x="8610600" y="3951288"/>
            <a:ext cx="336550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y</a:t>
            </a:r>
          </a:p>
        </p:txBody>
      </p:sp>
      <p:graphicFrame>
        <p:nvGraphicFramePr>
          <p:cNvPr id="17427" name="Object 19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23938" y="3821113"/>
          <a:ext cx="15716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3" imgW="1574640" imgH="406080" progId="Equation.3">
                  <p:embed/>
                </p:oleObj>
              </mc:Choice>
              <mc:Fallback>
                <p:oleObj name="Equation" r:id="rId3" imgW="1574640" imgH="40608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3821113"/>
                        <a:ext cx="157162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8" name="Object 20">
            <a:hlinkClick r:id="" action="ppaction://ole?verb=0"/>
          </p:cNvPr>
          <p:cNvGraphicFramePr>
            <a:graphicFrameLocks/>
          </p:cNvGraphicFramePr>
          <p:nvPr/>
        </p:nvGraphicFramePr>
        <p:xfrm>
          <a:off x="296863" y="4452938"/>
          <a:ext cx="2927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Equation" r:id="rId5" imgW="2933640" imgH="596880" progId="Equation.DSMT4">
                  <p:embed/>
                </p:oleObj>
              </mc:Choice>
              <mc:Fallback>
                <p:oleObj name="Equation" r:id="rId5" imgW="2933640" imgH="596880" progId="Equation.DSMT4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4452938"/>
                        <a:ext cx="2927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9" name="Object 21">
            <a:hlinkClick r:id="" action="ppaction://ole?verb=0"/>
          </p:cNvPr>
          <p:cNvGraphicFramePr>
            <a:graphicFrameLocks/>
          </p:cNvGraphicFramePr>
          <p:nvPr/>
        </p:nvGraphicFramePr>
        <p:xfrm>
          <a:off x="614363" y="5314950"/>
          <a:ext cx="254635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Equation" r:id="rId7" imgW="2552400" imgH="520560" progId="Equation.DSMT4">
                  <p:embed/>
                </p:oleObj>
              </mc:Choice>
              <mc:Fallback>
                <p:oleObj name="Equation" r:id="rId7" imgW="2552400" imgH="520560" progId="Equation.DSMT4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5314950"/>
                        <a:ext cx="254635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2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654800" y="444500"/>
          <a:ext cx="227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Equation" r:id="rId9" imgW="2298600" imgH="876240" progId="Equation.3">
                  <p:embed/>
                </p:oleObj>
              </mc:Choice>
              <mc:Fallback>
                <p:oleObj name="Equation" r:id="rId9" imgW="2298600" imgH="87624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800" y="444500"/>
                        <a:ext cx="2278063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990600" y="6134100"/>
            <a:ext cx="16319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Use Solver!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1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Flow in Round Conduits</a:t>
            </a:r>
          </a:p>
        </p:txBody>
      </p:sp>
      <p:graphicFrame>
        <p:nvGraphicFramePr>
          <p:cNvPr id="11266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8013" y="2036763"/>
          <a:ext cx="216693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Equation" r:id="rId3" imgW="2184120" imgH="888840" progId="Equation.3">
                  <p:embed/>
                </p:oleObj>
              </mc:Choice>
              <mc:Fallback>
                <p:oleObj name="Equation" r:id="rId3" imgW="2184120" imgH="8888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2036763"/>
                        <a:ext cx="2166937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23863" y="3482975"/>
          <a:ext cx="26368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Equation" r:id="rId5" imgW="2654280" imgH="393480" progId="Equation.DSMT4">
                  <p:embed/>
                </p:oleObj>
              </mc:Choice>
              <mc:Fallback>
                <p:oleObj name="Equation" r:id="rId5" imgW="2654280" imgH="3934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3482975"/>
                        <a:ext cx="263683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7200" y="4237038"/>
          <a:ext cx="168275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Equation" r:id="rId7" imgW="1701720" imgH="279360" progId="Equation.3">
                  <p:embed/>
                </p:oleObj>
              </mc:Choice>
              <mc:Fallback>
                <p:oleObj name="Equation" r:id="rId7" imgW="1701720" imgH="27936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237038"/>
                        <a:ext cx="1682750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Oval 6"/>
          <p:cNvSpPr>
            <a:spLocks noChangeArrowheads="1"/>
          </p:cNvSpPr>
          <p:nvPr/>
        </p:nvSpPr>
        <p:spPr bwMode="auto">
          <a:xfrm>
            <a:off x="4183063" y="2289175"/>
            <a:ext cx="3201987" cy="32019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Rectangle 7"/>
          <p:cNvSpPr>
            <a:spLocks noChangeArrowheads="1"/>
          </p:cNvSpPr>
          <p:nvPr/>
        </p:nvSpPr>
        <p:spPr bwMode="auto">
          <a:xfrm>
            <a:off x="4114800" y="1981200"/>
            <a:ext cx="3352800" cy="2590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Rectangle 8" descr="10%"/>
          <p:cNvSpPr>
            <a:spLocks noChangeArrowheads="1"/>
          </p:cNvSpPr>
          <p:nvPr/>
        </p:nvSpPr>
        <p:spPr bwMode="auto">
          <a:xfrm>
            <a:off x="5791200" y="3911600"/>
            <a:ext cx="1435100" cy="660400"/>
          </a:xfrm>
          <a:prstGeom prst="rect">
            <a:avLst/>
          </a:prstGeom>
          <a:pattFill prst="pct10">
            <a:fgClr>
              <a:schemeClr val="folHlink"/>
            </a:fgClr>
            <a:bgClr>
              <a:schemeClr val="bg1"/>
            </a:bgClr>
          </a:pattFill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5" name="Oval 9"/>
          <p:cNvSpPr>
            <a:spLocks noChangeArrowheads="1"/>
          </p:cNvSpPr>
          <p:nvPr/>
        </p:nvSpPr>
        <p:spPr bwMode="auto">
          <a:xfrm>
            <a:off x="4183063" y="2289175"/>
            <a:ext cx="3201987" cy="320198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Line 10"/>
          <p:cNvSpPr>
            <a:spLocks noChangeShapeType="1"/>
          </p:cNvSpPr>
          <p:nvPr/>
        </p:nvSpPr>
        <p:spPr bwMode="auto">
          <a:xfrm>
            <a:off x="4349750" y="4572000"/>
            <a:ext cx="288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Line 11"/>
          <p:cNvSpPr>
            <a:spLocks noChangeShapeType="1"/>
          </p:cNvSpPr>
          <p:nvPr/>
        </p:nvSpPr>
        <p:spPr bwMode="auto">
          <a:xfrm>
            <a:off x="5791200" y="2292350"/>
            <a:ext cx="0" cy="318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Line 12"/>
          <p:cNvSpPr>
            <a:spLocks noChangeShapeType="1"/>
          </p:cNvSpPr>
          <p:nvPr/>
        </p:nvSpPr>
        <p:spPr bwMode="auto">
          <a:xfrm>
            <a:off x="5797550" y="3892550"/>
            <a:ext cx="1435100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Line 13"/>
          <p:cNvSpPr>
            <a:spLocks noChangeShapeType="1"/>
          </p:cNvSpPr>
          <p:nvPr/>
        </p:nvSpPr>
        <p:spPr bwMode="auto">
          <a:xfrm flipH="1">
            <a:off x="4337050" y="3892550"/>
            <a:ext cx="1460500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Freeform 14"/>
          <p:cNvSpPr>
            <a:spLocks/>
          </p:cNvSpPr>
          <p:nvPr/>
        </p:nvSpPr>
        <p:spPr bwMode="auto">
          <a:xfrm>
            <a:off x="5791200" y="4343400"/>
            <a:ext cx="915988" cy="534988"/>
          </a:xfrm>
          <a:custGeom>
            <a:avLst/>
            <a:gdLst>
              <a:gd name="T0" fmla="*/ 0 w 577"/>
              <a:gd name="T1" fmla="*/ 336 h 337"/>
              <a:gd name="T2" fmla="*/ 230 w 577"/>
              <a:gd name="T3" fmla="*/ 252 h 337"/>
              <a:gd name="T4" fmla="*/ 461 w 577"/>
              <a:gd name="T5" fmla="*/ 84 h 337"/>
              <a:gd name="T6" fmla="*/ 576 w 577"/>
              <a:gd name="T7" fmla="*/ 0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577"/>
              <a:gd name="T13" fmla="*/ 0 h 337"/>
              <a:gd name="T14" fmla="*/ 577 w 577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" h="337">
                <a:moveTo>
                  <a:pt x="0" y="336"/>
                </a:moveTo>
                <a:lnTo>
                  <a:pt x="230" y="252"/>
                </a:lnTo>
                <a:lnTo>
                  <a:pt x="461" y="84"/>
                </a:lnTo>
                <a:lnTo>
                  <a:pt x="576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81" name="Rectangle 15"/>
          <p:cNvSpPr>
            <a:spLocks noChangeArrowheads="1"/>
          </p:cNvSpPr>
          <p:nvPr/>
        </p:nvSpPr>
        <p:spPr bwMode="auto">
          <a:xfrm>
            <a:off x="6151563" y="4475163"/>
            <a:ext cx="3397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latin typeface="Symbol" pitchFamily="18" charset="2"/>
              </a:rPr>
              <a:t></a:t>
            </a:r>
          </a:p>
        </p:txBody>
      </p:sp>
      <p:sp>
        <p:nvSpPr>
          <p:cNvPr id="11282" name="Line 16"/>
          <p:cNvSpPr>
            <a:spLocks noChangeShapeType="1"/>
          </p:cNvSpPr>
          <p:nvPr/>
        </p:nvSpPr>
        <p:spPr bwMode="auto">
          <a:xfrm>
            <a:off x="6330950" y="5486400"/>
            <a:ext cx="2120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Line 17"/>
          <p:cNvSpPr>
            <a:spLocks noChangeShapeType="1"/>
          </p:cNvSpPr>
          <p:nvPr/>
        </p:nvSpPr>
        <p:spPr bwMode="auto">
          <a:xfrm>
            <a:off x="7321550" y="4572000"/>
            <a:ext cx="1130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Line 18"/>
          <p:cNvSpPr>
            <a:spLocks noChangeShapeType="1"/>
          </p:cNvSpPr>
          <p:nvPr/>
        </p:nvSpPr>
        <p:spPr bwMode="auto">
          <a:xfrm>
            <a:off x="8229600" y="4578350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Rectangle 19"/>
          <p:cNvSpPr>
            <a:spLocks noChangeArrowheads="1"/>
          </p:cNvSpPr>
          <p:nvPr/>
        </p:nvSpPr>
        <p:spPr bwMode="auto">
          <a:xfrm>
            <a:off x="8056563" y="4795838"/>
            <a:ext cx="346075" cy="4540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/>
              <a:t>y</a:t>
            </a:r>
          </a:p>
        </p:txBody>
      </p:sp>
      <p:sp>
        <p:nvSpPr>
          <p:cNvPr id="11286" name="AutoShape 20"/>
          <p:cNvSpPr>
            <a:spLocks noChangeArrowheads="1"/>
          </p:cNvSpPr>
          <p:nvPr/>
        </p:nvSpPr>
        <p:spPr bwMode="auto">
          <a:xfrm rot="10800000" flipH="1">
            <a:off x="5111750" y="4349750"/>
            <a:ext cx="292100" cy="215900"/>
          </a:xfrm>
          <a:prstGeom prst="triangle">
            <a:avLst>
              <a:gd name="adj" fmla="val 49995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Line 21"/>
          <p:cNvSpPr>
            <a:spLocks noChangeShapeType="1"/>
          </p:cNvSpPr>
          <p:nvPr/>
        </p:nvSpPr>
        <p:spPr bwMode="auto">
          <a:xfrm>
            <a:off x="4343400" y="4730750"/>
            <a:ext cx="0" cy="158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Line 22"/>
          <p:cNvSpPr>
            <a:spLocks noChangeShapeType="1"/>
          </p:cNvSpPr>
          <p:nvPr/>
        </p:nvSpPr>
        <p:spPr bwMode="auto">
          <a:xfrm>
            <a:off x="7239000" y="4730750"/>
            <a:ext cx="0" cy="158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9" name="Line 23"/>
          <p:cNvSpPr>
            <a:spLocks noChangeShapeType="1"/>
          </p:cNvSpPr>
          <p:nvPr/>
        </p:nvSpPr>
        <p:spPr bwMode="auto">
          <a:xfrm>
            <a:off x="4349750" y="6096000"/>
            <a:ext cx="288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0" name="Rectangle 24"/>
          <p:cNvSpPr>
            <a:spLocks noChangeArrowheads="1"/>
          </p:cNvSpPr>
          <p:nvPr/>
        </p:nvSpPr>
        <p:spPr bwMode="auto">
          <a:xfrm>
            <a:off x="5618163" y="5862638"/>
            <a:ext cx="346075" cy="4540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/>
              <a:t>T</a:t>
            </a:r>
          </a:p>
        </p:txBody>
      </p:sp>
      <p:sp>
        <p:nvSpPr>
          <p:cNvPr id="11291" name="Rectangle 25"/>
          <p:cNvSpPr>
            <a:spLocks noChangeArrowheads="1"/>
          </p:cNvSpPr>
          <p:nvPr/>
        </p:nvSpPr>
        <p:spPr bwMode="auto">
          <a:xfrm>
            <a:off x="5084763" y="4779963"/>
            <a:ext cx="401637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A</a:t>
            </a:r>
          </a:p>
        </p:txBody>
      </p:sp>
      <p:sp>
        <p:nvSpPr>
          <p:cNvPr id="11292" name="Rectangle 26"/>
          <p:cNvSpPr>
            <a:spLocks noChangeArrowheads="1"/>
          </p:cNvSpPr>
          <p:nvPr/>
        </p:nvSpPr>
        <p:spPr bwMode="auto">
          <a:xfrm>
            <a:off x="6380163" y="3789363"/>
            <a:ext cx="2825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r</a:t>
            </a:r>
          </a:p>
        </p:txBody>
      </p:sp>
      <p:graphicFrame>
        <p:nvGraphicFramePr>
          <p:cNvPr id="11269" name="Object 27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7200" y="4876800"/>
          <a:ext cx="1185863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Equation" r:id="rId9" imgW="1206360" imgH="279360" progId="Equation.3">
                  <p:embed/>
                </p:oleObj>
              </mc:Choice>
              <mc:Fallback>
                <p:oleObj name="Equation" r:id="rId9" imgW="1206360" imgH="27936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76800"/>
                        <a:ext cx="1185863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1616075" y="3086100"/>
            <a:ext cx="10636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radians</a:t>
            </a:r>
          </a:p>
        </p:txBody>
      </p:sp>
      <p:sp>
        <p:nvSpPr>
          <p:cNvPr id="11294" name="Line 29"/>
          <p:cNvSpPr>
            <a:spLocks noChangeShapeType="1"/>
          </p:cNvSpPr>
          <p:nvPr/>
        </p:nvSpPr>
        <p:spPr bwMode="auto">
          <a:xfrm>
            <a:off x="1625600" y="345440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95" name="Text Box 30"/>
          <p:cNvSpPr txBox="1">
            <a:spLocks noChangeArrowheads="1"/>
          </p:cNvSpPr>
          <p:nvPr/>
        </p:nvSpPr>
        <p:spPr bwMode="auto">
          <a:xfrm>
            <a:off x="222250" y="5330825"/>
            <a:ext cx="3857625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sz="2800"/>
              <a:t>Maximum discharge when y = ______</a:t>
            </a:r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1878013" y="5778500"/>
            <a:ext cx="10223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0.938d</a:t>
            </a:r>
          </a:p>
        </p:txBody>
      </p:sp>
      <p:graphicFrame>
        <p:nvGraphicFramePr>
          <p:cNvPr id="18464" name="Object 3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600825" y="1831975"/>
          <a:ext cx="2270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11" imgW="2286000" imgH="393480" progId="Equation.DSMT4">
                  <p:embed/>
                </p:oleObj>
              </mc:Choice>
              <mc:Fallback>
                <p:oleObj name="Equation" r:id="rId11" imgW="2286000" imgH="393480" progId="Equation.DSMT4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1831975"/>
                        <a:ext cx="22701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5" name="Rectangle 33" descr="10%"/>
          <p:cNvSpPr>
            <a:spLocks noChangeArrowheads="1"/>
          </p:cNvSpPr>
          <p:nvPr/>
        </p:nvSpPr>
        <p:spPr bwMode="auto">
          <a:xfrm>
            <a:off x="5943600" y="1905000"/>
            <a:ext cx="571500" cy="304800"/>
          </a:xfrm>
          <a:prstGeom prst="rect">
            <a:avLst/>
          </a:prstGeom>
          <a:pattFill prst="pct10">
            <a:fgClr>
              <a:schemeClr val="folHlink"/>
            </a:fgClr>
            <a:bgClr>
              <a:schemeClr val="bg1"/>
            </a:bgClr>
          </a:pattFill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animBg="1"/>
      <p:bldP spid="18460" grpId="0" build="p" autoUpdateAnimBg="0"/>
      <p:bldP spid="18463" grpId="0" build="p" autoUpdateAnimBg="0"/>
      <p:bldP spid="184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5003800" y="2968625"/>
          <a:ext cx="403225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2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Velocity Distribution</a:t>
            </a:r>
          </a:p>
        </p:txBody>
      </p:sp>
      <p:graphicFrame>
        <p:nvGraphicFramePr>
          <p:cNvPr id="12291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2288" y="1952625"/>
          <a:ext cx="3694112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4" imgW="3720960" imgH="812520" progId="Equation.DSMT4">
                  <p:embed/>
                </p:oleObj>
              </mc:Choice>
              <mc:Fallback>
                <p:oleObj name="Equation" r:id="rId4" imgW="3720960" imgH="81252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1952625"/>
                        <a:ext cx="3694112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614363" y="5813425"/>
          <a:ext cx="113506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Equation" r:id="rId6" imgW="1143000" imgH="723600" progId="Equation.DSMT4">
                  <p:embed/>
                </p:oleObj>
              </mc:Choice>
              <mc:Fallback>
                <p:oleObj name="Equation" r:id="rId6" imgW="1143000" imgH="72360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5813425"/>
                        <a:ext cx="1135062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542925" y="4406900"/>
            <a:ext cx="4799013" cy="13731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At what elevation does the velocity equal the average velocity?</a:t>
            </a:r>
          </a:p>
        </p:txBody>
      </p:sp>
      <p:sp>
        <p:nvSpPr>
          <p:cNvPr id="12297" name="Text Box 7"/>
          <p:cNvSpPr txBox="1">
            <a:spLocks noChangeArrowheads="1"/>
          </p:cNvSpPr>
          <p:nvPr/>
        </p:nvSpPr>
        <p:spPr bwMode="auto">
          <a:xfrm>
            <a:off x="4729163" y="2052638"/>
            <a:ext cx="4230687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For channels wider than 10d</a:t>
            </a:r>
          </a:p>
        </p:txBody>
      </p:sp>
      <p:graphicFrame>
        <p:nvGraphicFramePr>
          <p:cNvPr id="12293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627063" y="2965450"/>
          <a:ext cx="9207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Equation" r:id="rId8" imgW="927000" imgH="279360" progId="Equation.DSMT4">
                  <p:embed/>
                </p:oleObj>
              </mc:Choice>
              <mc:Fallback>
                <p:oleObj name="Equation" r:id="rId8" imgW="927000" imgH="279360" progId="Equation.DSMT4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965450"/>
                        <a:ext cx="9207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Text Box 9"/>
          <p:cNvSpPr txBox="1">
            <a:spLocks noChangeArrowheads="1"/>
          </p:cNvSpPr>
          <p:nvPr/>
        </p:nvSpPr>
        <p:spPr bwMode="auto">
          <a:xfrm>
            <a:off x="1957388" y="2784475"/>
            <a:ext cx="330200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Von Kármán constant</a:t>
            </a:r>
          </a:p>
        </p:txBody>
      </p:sp>
      <p:sp>
        <p:nvSpPr>
          <p:cNvPr id="12299" name="Text Box 10"/>
          <p:cNvSpPr txBox="1">
            <a:spLocks noChangeArrowheads="1"/>
          </p:cNvSpPr>
          <p:nvPr/>
        </p:nvSpPr>
        <p:spPr bwMode="auto">
          <a:xfrm>
            <a:off x="560388" y="3332163"/>
            <a:ext cx="3154362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V = average velocity</a:t>
            </a:r>
          </a:p>
          <a:p>
            <a:pPr eaLnBrk="0" hangingPunct="0"/>
            <a:r>
              <a:rPr lang="en-US" sz="2800"/>
              <a:t>d = channel depth</a:t>
            </a:r>
          </a:p>
        </p:txBody>
      </p:sp>
      <p:graphicFrame>
        <p:nvGraphicFramePr>
          <p:cNvPr id="19467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2436813" y="5661025"/>
          <a:ext cx="1198562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Equation" r:id="rId10" imgW="1206360" imgH="1041120" progId="Equation.DSMT4">
                  <p:embed/>
                </p:oleObj>
              </mc:Choice>
              <mc:Fallback>
                <p:oleObj name="Equation" r:id="rId10" imgW="1206360" imgH="104112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5661025"/>
                        <a:ext cx="1198562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4322763" y="5900738"/>
            <a:ext cx="11620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0.368d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827713" y="3705225"/>
            <a:ext cx="628650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chemeClr val="hlink"/>
                </a:solidFill>
              </a:rPr>
              <a:t>0.4d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827713" y="3052763"/>
            <a:ext cx="628650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chemeClr val="accent2"/>
                </a:solidFill>
              </a:rPr>
              <a:t>0.8d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5827713" y="4040188"/>
            <a:ext cx="628650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chemeClr val="tx2"/>
                </a:solidFill>
              </a:rPr>
              <a:t>0.2d</a:t>
            </a: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8483600" y="4795838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chemeClr val="folHlink"/>
                </a:solidFill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Freeform 2"/>
          <p:cNvSpPr>
            <a:spLocks/>
          </p:cNvSpPr>
          <p:nvPr/>
        </p:nvSpPr>
        <p:spPr bwMode="auto">
          <a:xfrm>
            <a:off x="2514600" y="2743200"/>
            <a:ext cx="4572000" cy="2336800"/>
          </a:xfrm>
          <a:custGeom>
            <a:avLst/>
            <a:gdLst>
              <a:gd name="T0" fmla="*/ 0 w 2880"/>
              <a:gd name="T1" fmla="*/ 992 h 1472"/>
              <a:gd name="T2" fmla="*/ 2880 w 2880"/>
              <a:gd name="T3" fmla="*/ 1472 h 1472"/>
              <a:gd name="T4" fmla="*/ 2880 w 2880"/>
              <a:gd name="T5" fmla="*/ 280 h 1472"/>
              <a:gd name="T6" fmla="*/ 16 w 2880"/>
              <a:gd name="T7" fmla="*/ 0 h 1472"/>
              <a:gd name="T8" fmla="*/ 0 w 2880"/>
              <a:gd name="T9" fmla="*/ 992 h 14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0"/>
              <a:gd name="T16" fmla="*/ 0 h 1472"/>
              <a:gd name="T17" fmla="*/ 2880 w 2880"/>
              <a:gd name="T18" fmla="*/ 1472 h 14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0" h="1472">
                <a:moveTo>
                  <a:pt x="0" y="992"/>
                </a:moveTo>
                <a:lnTo>
                  <a:pt x="2880" y="1472"/>
                </a:lnTo>
                <a:lnTo>
                  <a:pt x="2880" y="280"/>
                </a:lnTo>
                <a:lnTo>
                  <a:pt x="16" y="0"/>
                </a:lnTo>
                <a:lnTo>
                  <a:pt x="0" y="992"/>
                </a:lnTo>
                <a:close/>
              </a:path>
            </a:pathLst>
          </a:custGeom>
          <a:solidFill>
            <a:schemeClr val="hlink"/>
          </a:solidFill>
          <a:ln w="12700" cap="flat" cmpd="sng">
            <a:noFill/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2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Open Channel Flow: Energy Relations</a:t>
            </a:r>
          </a:p>
        </p:txBody>
      </p:sp>
      <p:sp>
        <p:nvSpPr>
          <p:cNvPr id="13323" name="Line 4"/>
          <p:cNvSpPr>
            <a:spLocks noChangeShapeType="1"/>
          </p:cNvSpPr>
          <p:nvPr/>
        </p:nvSpPr>
        <p:spPr bwMode="auto">
          <a:xfrm>
            <a:off x="2527300" y="4394200"/>
            <a:ext cx="4546600" cy="736600"/>
          </a:xfrm>
          <a:prstGeom prst="line">
            <a:avLst/>
          </a:prstGeom>
          <a:noFill/>
          <a:ln w="127000">
            <a:pattFill prst="ltUpDiag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Line 5"/>
          <p:cNvSpPr>
            <a:spLocks noChangeShapeType="1"/>
          </p:cNvSpPr>
          <p:nvPr/>
        </p:nvSpPr>
        <p:spPr bwMode="auto">
          <a:xfrm>
            <a:off x="2482850" y="4311650"/>
            <a:ext cx="4648200" cy="774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6"/>
          <p:cNvSpPr>
            <a:spLocks noChangeShapeType="1"/>
          </p:cNvSpPr>
          <p:nvPr/>
        </p:nvSpPr>
        <p:spPr bwMode="auto">
          <a:xfrm flipH="1">
            <a:off x="1708150" y="4991100"/>
            <a:ext cx="527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Line 7"/>
          <p:cNvSpPr>
            <a:spLocks noChangeShapeType="1"/>
          </p:cNvSpPr>
          <p:nvPr/>
        </p:nvSpPr>
        <p:spPr bwMode="auto">
          <a:xfrm>
            <a:off x="2749550" y="5346700"/>
            <a:ext cx="3721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Line 8"/>
          <p:cNvSpPr>
            <a:spLocks noChangeShapeType="1"/>
          </p:cNvSpPr>
          <p:nvPr/>
        </p:nvSpPr>
        <p:spPr bwMode="auto">
          <a:xfrm>
            <a:off x="2743200" y="5048250"/>
            <a:ext cx="0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Line 9"/>
          <p:cNvSpPr>
            <a:spLocks noChangeShapeType="1"/>
          </p:cNvSpPr>
          <p:nvPr/>
        </p:nvSpPr>
        <p:spPr bwMode="auto">
          <a:xfrm>
            <a:off x="6477000" y="5048250"/>
            <a:ext cx="0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Line 10"/>
          <p:cNvSpPr>
            <a:spLocks noChangeShapeType="1"/>
          </p:cNvSpPr>
          <p:nvPr/>
        </p:nvSpPr>
        <p:spPr bwMode="auto">
          <a:xfrm flipV="1">
            <a:off x="2768600" y="2749550"/>
            <a:ext cx="0" cy="159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Line 11"/>
          <p:cNvSpPr>
            <a:spLocks noChangeShapeType="1"/>
          </p:cNvSpPr>
          <p:nvPr/>
        </p:nvSpPr>
        <p:spPr bwMode="auto">
          <a:xfrm>
            <a:off x="2711450" y="4343400"/>
            <a:ext cx="44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Line 12"/>
          <p:cNvSpPr>
            <a:spLocks noChangeShapeType="1"/>
          </p:cNvSpPr>
          <p:nvPr/>
        </p:nvSpPr>
        <p:spPr bwMode="auto">
          <a:xfrm>
            <a:off x="2495550" y="2749550"/>
            <a:ext cx="4686300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Line 13"/>
          <p:cNvSpPr>
            <a:spLocks noChangeShapeType="1"/>
          </p:cNvSpPr>
          <p:nvPr/>
        </p:nvSpPr>
        <p:spPr bwMode="auto">
          <a:xfrm>
            <a:off x="2501900" y="2082800"/>
            <a:ext cx="4705350" cy="60325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Line 14"/>
          <p:cNvSpPr>
            <a:spLocks noChangeShapeType="1"/>
          </p:cNvSpPr>
          <p:nvPr/>
        </p:nvSpPr>
        <p:spPr bwMode="auto">
          <a:xfrm>
            <a:off x="1657350" y="27559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Line 15"/>
          <p:cNvSpPr>
            <a:spLocks noChangeShapeType="1"/>
          </p:cNvSpPr>
          <p:nvPr/>
        </p:nvSpPr>
        <p:spPr bwMode="auto">
          <a:xfrm flipV="1">
            <a:off x="2743200" y="4349750"/>
            <a:ext cx="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Line 16"/>
          <p:cNvSpPr>
            <a:spLocks noChangeShapeType="1"/>
          </p:cNvSpPr>
          <p:nvPr/>
        </p:nvSpPr>
        <p:spPr bwMode="auto">
          <a:xfrm flipV="1">
            <a:off x="2692400" y="17462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Line 17"/>
          <p:cNvSpPr>
            <a:spLocks noChangeShapeType="1"/>
          </p:cNvSpPr>
          <p:nvPr/>
        </p:nvSpPr>
        <p:spPr bwMode="auto">
          <a:xfrm>
            <a:off x="1631950" y="2120900"/>
            <a:ext cx="505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7" name="Line 18"/>
          <p:cNvSpPr>
            <a:spLocks noChangeShapeType="1"/>
          </p:cNvSpPr>
          <p:nvPr/>
        </p:nvSpPr>
        <p:spPr bwMode="auto">
          <a:xfrm flipV="1">
            <a:off x="6464300" y="2101850"/>
            <a:ext cx="0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8" name="Line 19"/>
          <p:cNvSpPr>
            <a:spLocks noChangeShapeType="1"/>
          </p:cNvSpPr>
          <p:nvPr/>
        </p:nvSpPr>
        <p:spPr bwMode="auto">
          <a:xfrm flipV="1">
            <a:off x="6261100" y="3130550"/>
            <a:ext cx="920750" cy="19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9" name="Line 20"/>
          <p:cNvSpPr>
            <a:spLocks noChangeShapeType="1"/>
          </p:cNvSpPr>
          <p:nvPr/>
        </p:nvSpPr>
        <p:spPr bwMode="auto">
          <a:xfrm flipV="1">
            <a:off x="6477000" y="3130550"/>
            <a:ext cx="0" cy="186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314" name="Object 21">
            <a:hlinkClick r:id="" action="ppaction://ole?verb=0"/>
          </p:cNvPr>
          <p:cNvGraphicFramePr>
            <a:graphicFrameLocks/>
          </p:cNvGraphicFramePr>
          <p:nvPr/>
        </p:nvGraphicFramePr>
        <p:xfrm>
          <a:off x="2466975" y="2100263"/>
          <a:ext cx="5905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3" imgW="749160" imgH="888840" progId="Equation.3">
                  <p:embed/>
                </p:oleObj>
              </mc:Choice>
              <mc:Fallback>
                <p:oleObj name="Equation" r:id="rId3" imgW="749160" imgH="88884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2100263"/>
                        <a:ext cx="5905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2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253163" y="2616200"/>
          <a:ext cx="4365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5" imgW="774360" imgH="888840" progId="Equation.3">
                  <p:embed/>
                </p:oleObj>
              </mc:Choice>
              <mc:Fallback>
                <p:oleObj name="Equation" r:id="rId5" imgW="774360" imgH="88884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163" y="2616200"/>
                        <a:ext cx="4365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23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14638" y="4586288"/>
          <a:ext cx="6318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Equation" r:id="rId7" imgW="647640" imgH="380880" progId="Equation.3">
                  <p:embed/>
                </p:oleObj>
              </mc:Choice>
              <mc:Fallback>
                <p:oleObj name="Equation" r:id="rId7" imgW="647640" imgH="38088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4586288"/>
                        <a:ext cx="6318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24">
            <a:hlinkClick r:id="" action="ppaction://ole?verb=0"/>
          </p:cNvPr>
          <p:cNvGraphicFramePr>
            <a:graphicFrameLocks/>
          </p:cNvGraphicFramePr>
          <p:nvPr/>
        </p:nvGraphicFramePr>
        <p:xfrm>
          <a:off x="6448425" y="3779838"/>
          <a:ext cx="2873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Equation" r:id="rId9" imgW="304560" imgH="368280" progId="Equation.3">
                  <p:embed/>
                </p:oleObj>
              </mc:Choice>
              <mc:Fallback>
                <p:oleObj name="Equation" r:id="rId9" imgW="304560" imgH="36828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5" y="3779838"/>
                        <a:ext cx="28733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25">
            <a:hlinkClick r:id="" action="ppaction://ole?verb=0"/>
          </p:cNvPr>
          <p:cNvGraphicFramePr>
            <a:graphicFrameLocks/>
          </p:cNvGraphicFramePr>
          <p:nvPr/>
        </p:nvGraphicFramePr>
        <p:xfrm>
          <a:off x="2759075" y="3309938"/>
          <a:ext cx="2476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Equation" r:id="rId11" imgW="266400" imgH="368280" progId="Equation.3">
                  <p:embed/>
                </p:oleObj>
              </mc:Choice>
              <mc:Fallback>
                <p:oleObj name="Equation" r:id="rId11" imgW="266400" imgH="36828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075" y="3309938"/>
                        <a:ext cx="2476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2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364038" y="5322888"/>
          <a:ext cx="35242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Equation" r:id="rId13" imgW="368280" imgH="279360" progId="Equation.3">
                  <p:embed/>
                </p:oleObj>
              </mc:Choice>
              <mc:Fallback>
                <p:oleObj name="Equation" r:id="rId13" imgW="368280" imgH="27936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038" y="5322888"/>
                        <a:ext cx="352425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27">
            <a:hlinkClick r:id="" action="ppaction://ole?verb=0"/>
          </p:cNvPr>
          <p:cNvGraphicFramePr>
            <a:graphicFrameLocks/>
          </p:cNvGraphicFramePr>
          <p:nvPr/>
        </p:nvGraphicFramePr>
        <p:xfrm>
          <a:off x="6556375" y="2181225"/>
          <a:ext cx="12525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Equation" r:id="rId15" imgW="1269720" imgH="419040" progId="Equation.DSMT4">
                  <p:embed/>
                </p:oleObj>
              </mc:Choice>
              <mc:Fallback>
                <p:oleObj name="Equation" r:id="rId15" imgW="1269720" imgH="419040" progId="Equation.DSMT4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2181225"/>
                        <a:ext cx="125253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0" name="Line 28"/>
          <p:cNvSpPr>
            <a:spLocks noChangeShapeType="1"/>
          </p:cNvSpPr>
          <p:nvPr/>
        </p:nvSpPr>
        <p:spPr bwMode="auto">
          <a:xfrm>
            <a:off x="4121150" y="2978150"/>
            <a:ext cx="444500" cy="2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1" name="Line 29"/>
          <p:cNvSpPr>
            <a:spLocks noChangeShapeType="1"/>
          </p:cNvSpPr>
          <p:nvPr/>
        </p:nvSpPr>
        <p:spPr bwMode="auto">
          <a:xfrm>
            <a:off x="4197350" y="3028950"/>
            <a:ext cx="2921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2" name="Line 30"/>
          <p:cNvSpPr>
            <a:spLocks noChangeShapeType="1"/>
          </p:cNvSpPr>
          <p:nvPr/>
        </p:nvSpPr>
        <p:spPr bwMode="auto">
          <a:xfrm>
            <a:off x="4286250" y="3079750"/>
            <a:ext cx="139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3" name="Line 31"/>
          <p:cNvSpPr>
            <a:spLocks noChangeShapeType="1"/>
          </p:cNvSpPr>
          <p:nvPr/>
        </p:nvSpPr>
        <p:spPr bwMode="auto">
          <a:xfrm>
            <a:off x="3975100" y="3695700"/>
            <a:ext cx="914400" cy="10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7856538" y="2408238"/>
            <a:ext cx="121602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/>
              <a:t>______ grade line</a:t>
            </a: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7856538" y="3144838"/>
            <a:ext cx="124142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/>
              <a:t>_______ grade line</a:t>
            </a:r>
          </a:p>
        </p:txBody>
      </p:sp>
      <p:sp>
        <p:nvSpPr>
          <p:cNvPr id="13346" name="Line 34"/>
          <p:cNvSpPr>
            <a:spLocks noChangeShapeType="1"/>
          </p:cNvSpPr>
          <p:nvPr/>
        </p:nvSpPr>
        <p:spPr bwMode="auto">
          <a:xfrm>
            <a:off x="7232650" y="3219450"/>
            <a:ext cx="68580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>
            <a:off x="7258050" y="2711450"/>
            <a:ext cx="673100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Rectangle 36"/>
          <p:cNvSpPr>
            <a:spLocks noChangeArrowheads="1"/>
          </p:cNvSpPr>
          <p:nvPr/>
        </p:nvSpPr>
        <p:spPr bwMode="auto">
          <a:xfrm>
            <a:off x="-4763" y="2179638"/>
            <a:ext cx="2130426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velocity head</a:t>
            </a:r>
          </a:p>
        </p:txBody>
      </p:sp>
      <p:sp>
        <p:nvSpPr>
          <p:cNvPr id="13349" name="Text Box 37"/>
          <p:cNvSpPr txBox="1">
            <a:spLocks noChangeArrowheads="1"/>
          </p:cNvSpPr>
          <p:nvPr/>
        </p:nvSpPr>
        <p:spPr bwMode="auto">
          <a:xfrm>
            <a:off x="844550" y="6032500"/>
            <a:ext cx="720248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/>
              <a:t>Bottom slope (S</a:t>
            </a:r>
            <a:r>
              <a:rPr lang="en-US" baseline="-25000"/>
              <a:t>o</a:t>
            </a:r>
            <a:r>
              <a:rPr lang="en-US"/>
              <a:t>) not necessarily equal to EGL slope (S</a:t>
            </a:r>
            <a:r>
              <a:rPr lang="en-US" i="1" baseline="-25000"/>
              <a:t>f</a:t>
            </a:r>
            <a:r>
              <a:rPr lang="en-US"/>
              <a:t>)</a:t>
            </a:r>
          </a:p>
        </p:txBody>
      </p:sp>
      <p:sp>
        <p:nvSpPr>
          <p:cNvPr id="20518" name="Rectangle 38"/>
          <p:cNvSpPr>
            <a:spLocks noChangeArrowheads="1"/>
          </p:cNvSpPr>
          <p:nvPr/>
        </p:nvSpPr>
        <p:spPr bwMode="auto">
          <a:xfrm>
            <a:off x="7888288" y="3127375"/>
            <a:ext cx="1047750" cy="3667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chemeClr val="folHlink"/>
                </a:solidFill>
              </a:rPr>
              <a:t>hydraulic</a:t>
            </a:r>
          </a:p>
        </p:txBody>
      </p:sp>
      <p:sp>
        <p:nvSpPr>
          <p:cNvPr id="20519" name="Rectangle 39"/>
          <p:cNvSpPr>
            <a:spLocks noChangeArrowheads="1"/>
          </p:cNvSpPr>
          <p:nvPr/>
        </p:nvSpPr>
        <p:spPr bwMode="auto">
          <a:xfrm>
            <a:off x="7867650" y="2384425"/>
            <a:ext cx="806450" cy="3667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chemeClr val="folHlink"/>
                </a:solidFill>
              </a:rPr>
              <a:t>energy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8" grpId="0" build="p" autoUpdateAnimBg="0"/>
      <p:bldP spid="20519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Energy Relationships</a:t>
            </a:r>
          </a:p>
        </p:txBody>
      </p:sp>
      <p:graphicFrame>
        <p:nvGraphicFramePr>
          <p:cNvPr id="14338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688975" y="2041525"/>
          <a:ext cx="4529138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Equation" r:id="rId3" imgW="4546440" imgH="825480" progId="Equation.DSMT4">
                  <p:embed/>
                </p:oleObj>
              </mc:Choice>
              <mc:Fallback>
                <p:oleObj name="Equation" r:id="rId3" imgW="4546440" imgH="82548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2041525"/>
                        <a:ext cx="4529138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763588" y="4175125"/>
          <a:ext cx="3970337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Equation" r:id="rId5" imgW="3987720" imgH="825480" progId="Equation.DSMT4">
                  <p:embed/>
                </p:oleObj>
              </mc:Choice>
              <mc:Fallback>
                <p:oleObj name="Equation" r:id="rId5" imgW="3987720" imgH="8254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4175125"/>
                        <a:ext cx="3970337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5392738" y="3957638"/>
            <a:ext cx="33623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Turbulent flow (</a:t>
            </a:r>
            <a:r>
              <a:rPr lang="en-US">
                <a:latin typeface="Symbol" pitchFamily="18" charset="2"/>
              </a:rPr>
              <a:t></a:t>
            </a:r>
            <a:r>
              <a:rPr lang="en-US"/>
              <a:t> </a:t>
            </a:r>
            <a:r>
              <a:rPr lang="en-US">
                <a:latin typeface="Symbol" pitchFamily="18" charset="2"/>
                <a:sym typeface="Symbol" pitchFamily="18" charset="2"/>
              </a:rPr>
              <a:t></a:t>
            </a:r>
            <a:r>
              <a:rPr lang="en-US">
                <a:sym typeface="Times New Roman" pitchFamily="18" charset="0"/>
              </a:rPr>
              <a:t> </a:t>
            </a:r>
            <a:r>
              <a:rPr lang="en-US"/>
              <a:t>1)</a:t>
            </a:r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6764338" y="2433638"/>
            <a:ext cx="210502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/>
              <a:t>z - measured from horizontal datum</a:t>
            </a:r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5375275" y="4529138"/>
            <a:ext cx="221932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/>
              <a:t>y - depth of flow</a:t>
            </a:r>
          </a:p>
        </p:txBody>
      </p:sp>
      <p:sp>
        <p:nvSpPr>
          <p:cNvPr id="14345" name="Text Box 8"/>
          <p:cNvSpPr txBox="1">
            <a:spLocks noChangeArrowheads="1"/>
          </p:cNvSpPr>
          <p:nvPr/>
        </p:nvSpPr>
        <p:spPr bwMode="auto">
          <a:xfrm>
            <a:off x="6864350" y="1968500"/>
            <a:ext cx="136048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/>
              <a:t>Pipe flow</a:t>
            </a:r>
          </a:p>
        </p:txBody>
      </p:sp>
      <p:sp>
        <p:nvSpPr>
          <p:cNvPr id="14346" name="Text Box 9"/>
          <p:cNvSpPr txBox="1">
            <a:spLocks noChangeArrowheads="1"/>
          </p:cNvSpPr>
          <p:nvPr/>
        </p:nvSpPr>
        <p:spPr bwMode="auto">
          <a:xfrm>
            <a:off x="912813" y="5092700"/>
            <a:ext cx="52006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/>
              <a:t>Energy Equation for Open Channel Flow</a:t>
            </a:r>
          </a:p>
        </p:txBody>
      </p:sp>
      <p:graphicFrame>
        <p:nvGraphicFramePr>
          <p:cNvPr id="14340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788988" y="5724525"/>
          <a:ext cx="3970337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Equation" r:id="rId7" imgW="3987720" imgH="825480" progId="Equation.DSMT4">
                  <p:embed/>
                </p:oleObj>
              </mc:Choice>
              <mc:Fallback>
                <p:oleObj name="Equation" r:id="rId7" imgW="3987720" imgH="825480" progId="Equation.DSMT4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724525"/>
                        <a:ext cx="3970337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457200" y="2032000"/>
            <a:ext cx="1066800" cy="9652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622300" y="4038600"/>
            <a:ext cx="1320800" cy="9652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517" name="AutoShape 13"/>
          <p:cNvCxnSpPr>
            <a:cxnSpLocks noChangeShapeType="1"/>
            <a:stCxn id="21515" idx="3"/>
            <a:endCxn id="21516" idx="1"/>
          </p:cNvCxnSpPr>
          <p:nvPr/>
        </p:nvCxnSpPr>
        <p:spPr bwMode="auto">
          <a:xfrm rot="16200000" flipH="1">
            <a:off x="66675" y="3416300"/>
            <a:ext cx="1295400" cy="2032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folHlink"/>
            </a:solidFill>
            <a:round/>
            <a:headEnd type="none" w="lg" len="med"/>
            <a:tailEnd type="triangle" w="lg" len="med"/>
          </a:ln>
        </p:spPr>
      </p:cxn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2743200" y="2006600"/>
            <a:ext cx="939800" cy="9652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2781300" y="4013200"/>
            <a:ext cx="431800" cy="9652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520" name="AutoShape 16"/>
          <p:cNvCxnSpPr>
            <a:cxnSpLocks noChangeShapeType="1"/>
            <a:stCxn id="21518" idx="4"/>
            <a:endCxn id="21519" idx="0"/>
          </p:cNvCxnSpPr>
          <p:nvPr/>
        </p:nvCxnSpPr>
        <p:spPr bwMode="auto">
          <a:xfrm rot="5400000">
            <a:off x="2598737" y="3384551"/>
            <a:ext cx="1012825" cy="2159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folHlink"/>
            </a:solidFill>
            <a:round/>
            <a:headEnd type="none" w="lg" len="med"/>
            <a:tailEnd type="triangle" w="lg" len="med"/>
          </a:ln>
        </p:spPr>
      </p:cxn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4851400" y="2260600"/>
            <a:ext cx="406400" cy="4318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4025900" y="4267200"/>
            <a:ext cx="822325" cy="6096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523" name="AutoShape 19"/>
          <p:cNvCxnSpPr>
            <a:cxnSpLocks noChangeShapeType="1"/>
            <a:stCxn id="21521" idx="4"/>
            <a:endCxn id="21522" idx="0"/>
          </p:cNvCxnSpPr>
          <p:nvPr/>
        </p:nvCxnSpPr>
        <p:spPr bwMode="auto">
          <a:xfrm flipH="1">
            <a:off x="4437063" y="2706688"/>
            <a:ext cx="617537" cy="1546225"/>
          </a:xfrm>
          <a:prstGeom prst="straightConnector1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triangle" w="lg" len="med"/>
          </a:ln>
        </p:spPr>
      </p:cxn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985838" y="3309938"/>
            <a:ext cx="50006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From diagram on previous slide...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5" grpId="0" animBg="1"/>
      <p:bldP spid="21516" grpId="0" animBg="1"/>
      <p:bldP spid="21518" grpId="0" animBg="1"/>
      <p:bldP spid="21519" grpId="0" animBg="1"/>
      <p:bldP spid="21521" grpId="0" animBg="1"/>
      <p:bldP spid="215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3686175" y="5791200"/>
            <a:ext cx="8604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depth</a:t>
            </a:r>
          </a:p>
        </p:txBody>
      </p:sp>
      <p:pic>
        <p:nvPicPr>
          <p:cNvPr id="60419" name="Picture 3">
            <a:hlinkClick r:id="rId2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175" y="2166938"/>
            <a:ext cx="2498725" cy="1879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</p:pic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Open Channel Flow</a:t>
            </a:r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689100"/>
            <a:ext cx="7848600" cy="4978400"/>
          </a:xfrm>
          <a:noFill/>
        </p:spPr>
        <p:txBody>
          <a:bodyPr lIns="90488" tIns="44450" rIns="90488" bIns="44450"/>
          <a:lstStyle/>
          <a:p>
            <a:r>
              <a:rPr lang="en-US" sz="2800" smtClean="0"/>
              <a:t>Liquid (water) flow with a ____ ________ (interface between water and air)</a:t>
            </a:r>
          </a:p>
          <a:p>
            <a:r>
              <a:rPr lang="en-US" sz="2800" smtClean="0"/>
              <a:t>relevant for</a:t>
            </a:r>
          </a:p>
          <a:p>
            <a:pPr lvl="1"/>
            <a:r>
              <a:rPr lang="en-US" sz="2400" smtClean="0"/>
              <a:t>natural channels: rivers, streams</a:t>
            </a:r>
          </a:p>
          <a:p>
            <a:pPr lvl="1"/>
            <a:r>
              <a:rPr lang="en-US" sz="2400" smtClean="0"/>
              <a:t>engineered channels: canals, sewer </a:t>
            </a:r>
            <a:br>
              <a:rPr lang="en-US" sz="2400" smtClean="0"/>
            </a:br>
            <a:r>
              <a:rPr lang="en-US" sz="2400" smtClean="0"/>
              <a:t>lines or culverts (partially full), storm drains</a:t>
            </a:r>
          </a:p>
          <a:p>
            <a:r>
              <a:rPr lang="en-US" sz="2800" smtClean="0"/>
              <a:t>of interest to hydraulic engineers</a:t>
            </a:r>
          </a:p>
          <a:p>
            <a:pPr lvl="1"/>
            <a:r>
              <a:rPr lang="en-US" sz="2400" smtClean="0"/>
              <a:t>location of free surface</a:t>
            </a:r>
          </a:p>
          <a:p>
            <a:pPr lvl="1"/>
            <a:r>
              <a:rPr lang="en-US" sz="2400" smtClean="0"/>
              <a:t>velocity distribution</a:t>
            </a:r>
          </a:p>
          <a:p>
            <a:pPr lvl="1"/>
            <a:r>
              <a:rPr lang="en-US" sz="2400" smtClean="0"/>
              <a:t>discharge - stage (______) relationships</a:t>
            </a:r>
          </a:p>
          <a:p>
            <a:pPr lvl="1"/>
            <a:r>
              <a:rPr lang="en-US" sz="2400" smtClean="0"/>
              <a:t>optimal channel design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4905375" y="1709738"/>
            <a:ext cx="185102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800">
                <a:solidFill>
                  <a:schemeClr val="folHlink"/>
                </a:solidFill>
              </a:rPr>
              <a:t>free surface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uild="p" autoUpdateAnimBg="0"/>
      <p:bldP spid="4102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Specific Energy</a:t>
            </a:r>
          </a:p>
        </p:txBody>
      </p:sp>
      <p:sp>
        <p:nvSpPr>
          <p:cNvPr id="153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smtClean="0"/>
              <a:t>The sum of the depth of flow and the velocity head is the specific energy:</a:t>
            </a:r>
          </a:p>
        </p:txBody>
      </p:sp>
      <p:graphicFrame>
        <p:nvGraphicFramePr>
          <p:cNvPr id="15362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949575" y="3159125"/>
          <a:ext cx="1668463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Equation" r:id="rId3" imgW="1688760" imgH="977760" progId="Equation.3">
                  <p:embed/>
                </p:oleObj>
              </mc:Choice>
              <mc:Fallback>
                <p:oleObj name="Equation" r:id="rId3" imgW="1688760" imgH="97776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575" y="3159125"/>
                        <a:ext cx="1668463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Rectangle 5"/>
          <p:cNvSpPr>
            <a:spLocks noChangeArrowheads="1"/>
          </p:cNvSpPr>
          <p:nvPr/>
        </p:nvSpPr>
        <p:spPr bwMode="auto">
          <a:xfrm>
            <a:off x="1011238" y="5062538"/>
            <a:ext cx="66897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If channel bottom is horizontal and no head loss</a:t>
            </a:r>
          </a:p>
        </p:txBody>
      </p:sp>
      <p:graphicFrame>
        <p:nvGraphicFramePr>
          <p:cNvPr id="15363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3706813" y="5456238"/>
          <a:ext cx="108426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Equation" r:id="rId5" imgW="1104840" imgH="368280" progId="Equation.3">
                  <p:embed/>
                </p:oleObj>
              </mc:Choice>
              <mc:Fallback>
                <p:oleObj name="Equation" r:id="rId5" imgW="1104840" imgH="36828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5456238"/>
                        <a:ext cx="1084262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Rectangle 7"/>
          <p:cNvSpPr>
            <a:spLocks noChangeArrowheads="1"/>
          </p:cNvSpPr>
          <p:nvPr/>
        </p:nvSpPr>
        <p:spPr bwMode="auto">
          <a:xfrm>
            <a:off x="5976938" y="3005138"/>
            <a:ext cx="29305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y - _______ energy</a:t>
            </a:r>
          </a:p>
        </p:txBody>
      </p:sp>
      <p:graphicFrame>
        <p:nvGraphicFramePr>
          <p:cNvPr id="15364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5900738" y="3654425"/>
          <a:ext cx="390525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Equation" r:id="rId7" imgW="406080" imgH="977760" progId="Equation.3">
                  <p:embed/>
                </p:oleObj>
              </mc:Choice>
              <mc:Fallback>
                <p:oleObj name="Equation" r:id="rId7" imgW="406080" imgH="97776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738" y="3654425"/>
                        <a:ext cx="390525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Rectangle 9"/>
          <p:cNvSpPr>
            <a:spLocks noChangeArrowheads="1"/>
          </p:cNvSpPr>
          <p:nvPr/>
        </p:nvSpPr>
        <p:spPr bwMode="auto">
          <a:xfrm>
            <a:off x="6240463" y="3890963"/>
            <a:ext cx="23304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- _______ energy</a:t>
            </a:r>
          </a:p>
        </p:txBody>
      </p:sp>
      <p:sp>
        <p:nvSpPr>
          <p:cNvPr id="15372" name="Rectangle 10"/>
          <p:cNvSpPr>
            <a:spLocks noChangeArrowheads="1"/>
          </p:cNvSpPr>
          <p:nvPr/>
        </p:nvSpPr>
        <p:spPr bwMode="auto">
          <a:xfrm>
            <a:off x="1112838" y="5837238"/>
            <a:ext cx="66897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For a change in bottom elevation</a:t>
            </a:r>
          </a:p>
        </p:txBody>
      </p:sp>
      <p:graphicFrame>
        <p:nvGraphicFramePr>
          <p:cNvPr id="15365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3636963" y="6270625"/>
          <a:ext cx="15176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Equation" r:id="rId9" imgW="1536480" imgH="368280" progId="Equation.DSMT4">
                  <p:embed/>
                </p:oleObj>
              </mc:Choice>
              <mc:Fallback>
                <p:oleObj name="Equation" r:id="rId9" imgW="1536480" imgH="36828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6270625"/>
                        <a:ext cx="15176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12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57463" y="4495800"/>
          <a:ext cx="26939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Equation" r:id="rId11" imgW="2705040" imgH="380880" progId="Equation.3">
                  <p:embed/>
                </p:oleObj>
              </mc:Choice>
              <mc:Fallback>
                <p:oleObj name="Equation" r:id="rId11" imgW="2705040" imgH="38088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4495800"/>
                        <a:ext cx="2693987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3962400" y="6223000"/>
            <a:ext cx="609600" cy="4318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937500" y="5108575"/>
            <a:ext cx="361950" cy="1076325"/>
            <a:chOff x="4918" y="3482"/>
            <a:chExt cx="228" cy="678"/>
          </a:xfrm>
        </p:grpSpPr>
        <p:sp>
          <p:nvSpPr>
            <p:cNvPr id="15379" name="Line 15"/>
            <p:cNvSpPr>
              <a:spLocks noChangeShapeType="1"/>
            </p:cNvSpPr>
            <p:nvPr/>
          </p:nvSpPr>
          <p:spPr bwMode="auto">
            <a:xfrm flipV="1">
              <a:off x="5024" y="3792"/>
              <a:ext cx="0" cy="36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380" name="Text Box 16"/>
            <p:cNvSpPr txBox="1">
              <a:spLocks noChangeArrowheads="1"/>
            </p:cNvSpPr>
            <p:nvPr/>
          </p:nvSpPr>
          <p:spPr bwMode="auto">
            <a:xfrm>
              <a:off x="4918" y="3482"/>
              <a:ext cx="228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>
                  <a:solidFill>
                    <a:schemeClr val="folHlink"/>
                  </a:solidFill>
                </a:rPr>
                <a:t>y</a:t>
              </a:r>
            </a:p>
          </p:txBody>
        </p:sp>
      </p:grp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6403975" y="3017838"/>
            <a:ext cx="12477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potential</a:t>
            </a: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6575425" y="3906838"/>
            <a:ext cx="10112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kinetic</a:t>
            </a:r>
          </a:p>
        </p:txBody>
      </p:sp>
      <p:sp>
        <p:nvSpPr>
          <p:cNvPr id="15377" name="Freeform 19"/>
          <p:cNvSpPr>
            <a:spLocks/>
          </p:cNvSpPr>
          <p:nvPr/>
        </p:nvSpPr>
        <p:spPr bwMode="auto">
          <a:xfrm>
            <a:off x="6688138" y="6270625"/>
            <a:ext cx="2271712" cy="314325"/>
          </a:xfrm>
          <a:custGeom>
            <a:avLst/>
            <a:gdLst>
              <a:gd name="T0" fmla="*/ 0 w 1431"/>
              <a:gd name="T1" fmla="*/ 198 h 198"/>
              <a:gd name="T2" fmla="*/ 559 w 1431"/>
              <a:gd name="T3" fmla="*/ 198 h 198"/>
              <a:gd name="T4" fmla="*/ 559 w 1431"/>
              <a:gd name="T5" fmla="*/ 0 h 198"/>
              <a:gd name="T6" fmla="*/ 1431 w 1431"/>
              <a:gd name="T7" fmla="*/ 0 h 198"/>
              <a:gd name="T8" fmla="*/ 0 60000 65536"/>
              <a:gd name="T9" fmla="*/ 0 60000 65536"/>
              <a:gd name="T10" fmla="*/ 0 60000 65536"/>
              <a:gd name="T11" fmla="*/ 0 60000 65536"/>
              <a:gd name="T12" fmla="*/ 0 w 1431"/>
              <a:gd name="T13" fmla="*/ 0 h 198"/>
              <a:gd name="T14" fmla="*/ 1431 w 1431"/>
              <a:gd name="T15" fmla="*/ 198 h 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1" h="198">
                <a:moveTo>
                  <a:pt x="0" y="198"/>
                </a:moveTo>
                <a:lnTo>
                  <a:pt x="559" y="198"/>
                </a:lnTo>
                <a:lnTo>
                  <a:pt x="559" y="0"/>
                </a:lnTo>
                <a:lnTo>
                  <a:pt x="1431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7391400" y="2590800"/>
            <a:ext cx="14478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+ pressure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1" grpId="0" animBg="1"/>
      <p:bldP spid="22545" grpId="0" build="p" autoUpdateAnimBg="0"/>
      <p:bldP spid="22546" grpId="0" build="p" autoUpdateAnimBg="0"/>
      <p:bldP spid="22548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Specific Energy</a:t>
            </a:r>
          </a:p>
        </p:txBody>
      </p:sp>
      <p:sp>
        <p:nvSpPr>
          <p:cNvPr id="16391" name="Rectangle 3"/>
          <p:cNvSpPr>
            <a:spLocks noChangeArrowheads="1"/>
          </p:cNvSpPr>
          <p:nvPr/>
        </p:nvSpPr>
        <p:spPr bwMode="auto">
          <a:xfrm>
            <a:off x="592138" y="2014538"/>
            <a:ext cx="62833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In a channel with constant discharge, Q</a:t>
            </a:r>
          </a:p>
        </p:txBody>
      </p:sp>
      <p:graphicFrame>
        <p:nvGraphicFramePr>
          <p:cNvPr id="1638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67025" y="2497138"/>
          <a:ext cx="2241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Equation" r:id="rId3" imgW="2260440" imgH="368280" progId="Equation.3">
                  <p:embed/>
                </p:oleObj>
              </mc:Choice>
              <mc:Fallback>
                <p:oleObj name="Equation" r:id="rId3" imgW="2260440" imgH="36828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025" y="2497138"/>
                        <a:ext cx="22415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29125" y="2849563"/>
          <a:ext cx="196215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Equation" r:id="rId5" imgW="1981080" imgH="977760" progId="Equation.3">
                  <p:embed/>
                </p:oleObj>
              </mc:Choice>
              <mc:Fallback>
                <p:oleObj name="Equation" r:id="rId5" imgW="1981080" imgH="97776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5" y="2849563"/>
                        <a:ext cx="1962150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00213" y="2841625"/>
          <a:ext cx="16684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7" imgW="1688760" imgH="977760" progId="Equation.3">
                  <p:embed/>
                </p:oleObj>
              </mc:Choice>
              <mc:Fallback>
                <p:oleObj name="Equation" r:id="rId7" imgW="1688760" imgH="97776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213" y="2841625"/>
                        <a:ext cx="16684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2" name="Rectangle 7"/>
          <p:cNvSpPr>
            <a:spLocks noChangeArrowheads="1"/>
          </p:cNvSpPr>
          <p:nvPr/>
        </p:nvSpPr>
        <p:spPr bwMode="auto">
          <a:xfrm>
            <a:off x="6434138" y="3106738"/>
            <a:ext cx="2066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where A=f(y)</a:t>
            </a:r>
          </a:p>
        </p:txBody>
      </p:sp>
      <p:sp>
        <p:nvSpPr>
          <p:cNvPr id="16393" name="Line 8"/>
          <p:cNvSpPr>
            <a:spLocks noChangeShapeType="1"/>
          </p:cNvSpPr>
          <p:nvPr/>
        </p:nvSpPr>
        <p:spPr bwMode="auto">
          <a:xfrm>
            <a:off x="3498850" y="3314700"/>
            <a:ext cx="774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Rectangle 9"/>
          <p:cNvSpPr>
            <a:spLocks noChangeArrowheads="1"/>
          </p:cNvSpPr>
          <p:nvPr/>
        </p:nvSpPr>
        <p:spPr bwMode="auto">
          <a:xfrm>
            <a:off x="833438" y="3944938"/>
            <a:ext cx="69056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Consider rectangular channel (A = By) and Q = qB</a:t>
            </a:r>
          </a:p>
        </p:txBody>
      </p:sp>
      <p:graphicFrame>
        <p:nvGraphicFramePr>
          <p:cNvPr id="16389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1433513" y="4398963"/>
          <a:ext cx="1922462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9" imgW="1942920" imgH="977760" progId="Equation.3">
                  <p:embed/>
                </p:oleObj>
              </mc:Choice>
              <mc:Fallback>
                <p:oleObj name="Equation" r:id="rId9" imgW="1942920" imgH="97776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4398963"/>
                        <a:ext cx="1922462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5626100" y="4826000"/>
            <a:ext cx="2806700" cy="825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6837363" y="5675313"/>
            <a:ext cx="3841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5313363" y="4894263"/>
            <a:ext cx="3333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y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862013" y="5445125"/>
            <a:ext cx="3127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/>
              <a:t>3 roots (one is negative)</a:t>
            </a: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4006850" y="4357688"/>
            <a:ext cx="498792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/>
              <a:t>q is the discharge per unit width of channel</a:t>
            </a:r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522288" y="6115050"/>
            <a:ext cx="8529637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How many possible depths given a specific energy? _____</a:t>
            </a: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8150225" y="6010275"/>
            <a:ext cx="3619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9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3511550" y="2400300"/>
            <a:ext cx="2717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4" name="Object 3"/>
          <p:cNvGraphicFramePr>
            <a:graphicFrameLocks noChangeAspect="1"/>
          </p:cNvGraphicFramePr>
          <p:nvPr/>
        </p:nvGraphicFramePr>
        <p:xfrm>
          <a:off x="28575" y="1028700"/>
          <a:ext cx="4562475" cy="4543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416" name="Rectangle 4"/>
          <p:cNvSpPr>
            <a:spLocks noChangeArrowheads="1"/>
          </p:cNvSpPr>
          <p:nvPr/>
        </p:nvSpPr>
        <p:spPr bwMode="auto">
          <a:xfrm>
            <a:off x="4216400" y="4470400"/>
            <a:ext cx="4381500" cy="1143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417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Specific Energy: Sluice Gate</a:t>
            </a:r>
          </a:p>
        </p:txBody>
      </p:sp>
      <p:graphicFrame>
        <p:nvGraphicFramePr>
          <p:cNvPr id="17411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981075" y="2466975"/>
          <a:ext cx="157797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Equation" r:id="rId4" imgW="1942920" imgH="977760" progId="Equation.3">
                  <p:embed/>
                </p:oleObj>
              </mc:Choice>
              <mc:Fallback>
                <p:oleObj name="Equation" r:id="rId4" imgW="1942920" imgH="97776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2466975"/>
                        <a:ext cx="157797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Line 7"/>
          <p:cNvSpPr>
            <a:spLocks noChangeShapeType="1"/>
          </p:cNvSpPr>
          <p:nvPr/>
        </p:nvSpPr>
        <p:spPr bwMode="auto">
          <a:xfrm>
            <a:off x="793750" y="4584700"/>
            <a:ext cx="783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819150" y="2425700"/>
            <a:ext cx="51943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0" name="Rectangle 9"/>
          <p:cNvSpPr>
            <a:spLocks noChangeArrowheads="1"/>
          </p:cNvSpPr>
          <p:nvPr/>
        </p:nvSpPr>
        <p:spPr bwMode="auto">
          <a:xfrm>
            <a:off x="5962650" y="1985963"/>
            <a:ext cx="76200" cy="2374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Freeform 10"/>
          <p:cNvSpPr>
            <a:spLocks/>
          </p:cNvSpPr>
          <p:nvPr/>
        </p:nvSpPr>
        <p:spPr bwMode="auto">
          <a:xfrm>
            <a:off x="5105400" y="2260600"/>
            <a:ext cx="306388" cy="166688"/>
          </a:xfrm>
          <a:custGeom>
            <a:avLst/>
            <a:gdLst>
              <a:gd name="T0" fmla="*/ 112 w 193"/>
              <a:gd name="T1" fmla="*/ 104 h 105"/>
              <a:gd name="T2" fmla="*/ 0 w 193"/>
              <a:gd name="T3" fmla="*/ 0 h 105"/>
              <a:gd name="T4" fmla="*/ 192 w 193"/>
              <a:gd name="T5" fmla="*/ 0 h 105"/>
              <a:gd name="T6" fmla="*/ 112 w 193"/>
              <a:gd name="T7" fmla="*/ 104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193"/>
              <a:gd name="T13" fmla="*/ 0 h 105"/>
              <a:gd name="T14" fmla="*/ 193 w 193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" h="105">
                <a:moveTo>
                  <a:pt x="112" y="104"/>
                </a:moveTo>
                <a:lnTo>
                  <a:pt x="0" y="0"/>
                </a:lnTo>
                <a:lnTo>
                  <a:pt x="192" y="0"/>
                </a:lnTo>
                <a:lnTo>
                  <a:pt x="112" y="104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422" name="Freeform 11"/>
          <p:cNvSpPr>
            <a:spLocks/>
          </p:cNvSpPr>
          <p:nvPr/>
        </p:nvSpPr>
        <p:spPr bwMode="auto">
          <a:xfrm>
            <a:off x="7569200" y="4292600"/>
            <a:ext cx="306388" cy="166688"/>
          </a:xfrm>
          <a:custGeom>
            <a:avLst/>
            <a:gdLst>
              <a:gd name="T0" fmla="*/ 112 w 193"/>
              <a:gd name="T1" fmla="*/ 104 h 105"/>
              <a:gd name="T2" fmla="*/ 0 w 193"/>
              <a:gd name="T3" fmla="*/ 0 h 105"/>
              <a:gd name="T4" fmla="*/ 192 w 193"/>
              <a:gd name="T5" fmla="*/ 0 h 105"/>
              <a:gd name="T6" fmla="*/ 112 w 193"/>
              <a:gd name="T7" fmla="*/ 104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193"/>
              <a:gd name="T13" fmla="*/ 0 h 105"/>
              <a:gd name="T14" fmla="*/ 193 w 193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" h="105">
                <a:moveTo>
                  <a:pt x="112" y="104"/>
                </a:moveTo>
                <a:lnTo>
                  <a:pt x="0" y="0"/>
                </a:lnTo>
                <a:lnTo>
                  <a:pt x="192" y="0"/>
                </a:lnTo>
                <a:lnTo>
                  <a:pt x="112" y="10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3517900" y="2432050"/>
            <a:ext cx="0" cy="21463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Rectangle 13"/>
          <p:cNvSpPr>
            <a:spLocks noChangeArrowheads="1"/>
          </p:cNvSpPr>
          <p:nvPr/>
        </p:nvSpPr>
        <p:spPr bwMode="auto">
          <a:xfrm>
            <a:off x="5287963" y="2913063"/>
            <a:ext cx="3333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1</a:t>
            </a:r>
          </a:p>
        </p:txBody>
      </p:sp>
      <p:sp>
        <p:nvSpPr>
          <p:cNvPr id="17425" name="Rectangle 14"/>
          <p:cNvSpPr>
            <a:spLocks noChangeArrowheads="1"/>
          </p:cNvSpPr>
          <p:nvPr/>
        </p:nvSpPr>
        <p:spPr bwMode="auto">
          <a:xfrm>
            <a:off x="7004050" y="4008438"/>
            <a:ext cx="3333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2</a:t>
            </a:r>
          </a:p>
        </p:txBody>
      </p:sp>
      <p:graphicFrame>
        <p:nvGraphicFramePr>
          <p:cNvPr id="17412" name="Object 1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610225" y="4935538"/>
          <a:ext cx="9096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Equation" r:id="rId6" imgW="927000" imgH="368280" progId="Equation.3">
                  <p:embed/>
                </p:oleObj>
              </mc:Choice>
              <mc:Fallback>
                <p:oleObj name="Equation" r:id="rId6" imgW="927000" imgH="3682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5" y="4935538"/>
                        <a:ext cx="90963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6" name="Rectangle 16"/>
          <p:cNvSpPr>
            <a:spLocks noChangeArrowheads="1"/>
          </p:cNvSpPr>
          <p:nvPr/>
        </p:nvSpPr>
        <p:spPr bwMode="auto">
          <a:xfrm>
            <a:off x="5291138" y="1722438"/>
            <a:ext cx="27654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sluice gate</a:t>
            </a:r>
          </a:p>
        </p:txBody>
      </p:sp>
      <p:graphicFrame>
        <p:nvGraphicFramePr>
          <p:cNvPr id="17413" name="Object 17">
            <a:hlinkClick r:id="" action="ppaction://ole?verb=0"/>
          </p:cNvPr>
          <p:cNvGraphicFramePr>
            <a:graphicFrameLocks/>
          </p:cNvGraphicFramePr>
          <p:nvPr/>
        </p:nvGraphicFramePr>
        <p:xfrm>
          <a:off x="279400" y="23114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Equation" r:id="rId8" imgW="190440" imgH="253800" progId="Equation.2">
                  <p:embed/>
                </p:oleObj>
              </mc:Choice>
              <mc:Fallback>
                <p:oleObj name="Equation" r:id="rId8" imgW="190440" imgH="253800" progId="Equation.2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23114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18">
            <a:hlinkClick r:id="" action="ppaction://ole?verb=0"/>
          </p:cNvPr>
          <p:cNvGraphicFramePr>
            <a:graphicFrameLocks/>
          </p:cNvGraphicFramePr>
          <p:nvPr/>
        </p:nvGraphicFramePr>
        <p:xfrm>
          <a:off x="266700" y="43307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Equation" r:id="rId10" imgW="215640" imgH="253800" progId="Equation.2">
                  <p:embed/>
                </p:oleObj>
              </mc:Choice>
              <mc:Fallback>
                <p:oleObj name="Equation" r:id="rId10" imgW="215640" imgH="253800" progId="Equation.2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43307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6243638" y="2179638"/>
            <a:ext cx="11398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EGL</a:t>
            </a: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795338" y="5710238"/>
            <a:ext cx="7731125" cy="1001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y</a:t>
            </a:r>
            <a:r>
              <a:rPr lang="en-US" baseline="-25000"/>
              <a:t>1</a:t>
            </a:r>
            <a:r>
              <a:rPr lang="en-US"/>
              <a:t> and y</a:t>
            </a:r>
            <a:r>
              <a:rPr lang="en-US" baseline="-25000"/>
              <a:t>2</a:t>
            </a:r>
            <a:r>
              <a:rPr lang="en-US"/>
              <a:t> are ___________ depths (same specific energy)</a:t>
            </a:r>
          </a:p>
          <a:p>
            <a:pPr eaLnBrk="0" hangingPunct="0">
              <a:spcBef>
                <a:spcPct val="50000"/>
              </a:spcBef>
            </a:pPr>
            <a:r>
              <a:rPr lang="en-US"/>
              <a:t>Why not use momentum conservation to find y</a:t>
            </a:r>
            <a:r>
              <a:rPr lang="en-US" baseline="-25000"/>
              <a:t>1</a:t>
            </a:r>
            <a:r>
              <a:rPr lang="en-US"/>
              <a:t>?</a:t>
            </a:r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4356100" y="4660900"/>
            <a:ext cx="4229100" cy="0"/>
          </a:xfrm>
          <a:prstGeom prst="line">
            <a:avLst/>
          </a:prstGeom>
          <a:noFill/>
          <a:ln w="127000">
            <a:pattFill prst="ltUpDiag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7062788" y="1857375"/>
            <a:ext cx="1879600" cy="11874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/>
              <a:t>q = 5.5 m</a:t>
            </a:r>
            <a:r>
              <a:rPr lang="en-US" baseline="30000"/>
              <a:t>2</a:t>
            </a:r>
            <a:r>
              <a:rPr lang="en-US"/>
              <a:t>/s</a:t>
            </a:r>
          </a:p>
          <a:p>
            <a:pPr eaLnBrk="0" hangingPunct="0"/>
            <a:r>
              <a:rPr lang="en-US"/>
              <a:t>y</a:t>
            </a:r>
            <a:r>
              <a:rPr lang="en-US" baseline="-25000"/>
              <a:t>2</a:t>
            </a:r>
            <a:r>
              <a:rPr lang="en-US"/>
              <a:t> = 0.45 m</a:t>
            </a:r>
          </a:p>
          <a:p>
            <a:pPr eaLnBrk="0" hangingPunct="0"/>
            <a:r>
              <a:rPr lang="en-US"/>
              <a:t>V</a:t>
            </a:r>
            <a:r>
              <a:rPr lang="en-US" baseline="-25000"/>
              <a:t>2</a:t>
            </a:r>
            <a:r>
              <a:rPr lang="en-US"/>
              <a:t> = 12.2 m/s</a:t>
            </a: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7192963" y="3098800"/>
            <a:ext cx="12604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E</a:t>
            </a:r>
            <a:r>
              <a:rPr lang="en-US" baseline="-25000">
                <a:solidFill>
                  <a:schemeClr val="folHlink"/>
                </a:solidFill>
              </a:rPr>
              <a:t>2</a:t>
            </a:r>
            <a:r>
              <a:rPr lang="en-US">
                <a:solidFill>
                  <a:schemeClr val="folHlink"/>
                </a:solidFill>
              </a:rPr>
              <a:t> = 8 m</a:t>
            </a:r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2593975" y="5659438"/>
            <a:ext cx="1404938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800">
                <a:solidFill>
                  <a:schemeClr val="folHlink"/>
                </a:solidFill>
              </a:rPr>
              <a:t>alternate</a:t>
            </a:r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701675" y="5270500"/>
            <a:ext cx="766921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/>
              <a:t>Given downstream depth and discharge, find upstream depth.</a:t>
            </a:r>
          </a:p>
        </p:txBody>
      </p:sp>
      <p:sp>
        <p:nvSpPr>
          <p:cNvPr id="17434" name="Line 26"/>
          <p:cNvSpPr>
            <a:spLocks noChangeShapeType="1"/>
          </p:cNvSpPr>
          <p:nvPr/>
        </p:nvSpPr>
        <p:spPr bwMode="auto">
          <a:xfrm>
            <a:off x="7226300" y="3530600"/>
            <a:ext cx="120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4229100" y="2438400"/>
            <a:ext cx="4376738" cy="2157413"/>
            <a:chOff x="2664" y="1536"/>
            <a:chExt cx="2757" cy="1359"/>
          </a:xfrm>
        </p:grpSpPr>
        <p:sp>
          <p:nvSpPr>
            <p:cNvPr id="17440" name="Rectangle 28"/>
            <p:cNvSpPr>
              <a:spLocks noChangeArrowheads="1"/>
            </p:cNvSpPr>
            <p:nvPr/>
          </p:nvSpPr>
          <p:spPr bwMode="auto">
            <a:xfrm>
              <a:off x="2664" y="1536"/>
              <a:ext cx="1096" cy="1352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41" name="Freeform 29"/>
            <p:cNvSpPr>
              <a:spLocks/>
            </p:cNvSpPr>
            <p:nvPr/>
          </p:nvSpPr>
          <p:spPr bwMode="auto">
            <a:xfrm>
              <a:off x="3309" y="2613"/>
              <a:ext cx="2112" cy="282"/>
            </a:xfrm>
            <a:custGeom>
              <a:avLst/>
              <a:gdLst>
                <a:gd name="T0" fmla="*/ 2105 w 2112"/>
                <a:gd name="T1" fmla="*/ 193 h 282"/>
                <a:gd name="T2" fmla="*/ 855 w 2112"/>
                <a:gd name="T3" fmla="*/ 193 h 282"/>
                <a:gd name="T4" fmla="*/ 441 w 2112"/>
                <a:gd name="T5" fmla="*/ 132 h 282"/>
                <a:gd name="T6" fmla="*/ 429 w 2112"/>
                <a:gd name="T7" fmla="*/ 24 h 282"/>
                <a:gd name="T8" fmla="*/ 279 w 2112"/>
                <a:gd name="T9" fmla="*/ 275 h 282"/>
                <a:gd name="T10" fmla="*/ 2105 w 2112"/>
                <a:gd name="T11" fmla="*/ 275 h 282"/>
                <a:gd name="T12" fmla="*/ 2105 w 2112"/>
                <a:gd name="T13" fmla="*/ 193 h 2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12"/>
                <a:gd name="T22" fmla="*/ 0 h 282"/>
                <a:gd name="T23" fmla="*/ 2112 w 2112"/>
                <a:gd name="T24" fmla="*/ 282 h 2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12" h="282">
                  <a:moveTo>
                    <a:pt x="2105" y="193"/>
                  </a:moveTo>
                  <a:cubicBezTo>
                    <a:pt x="1890" y="192"/>
                    <a:pt x="1132" y="201"/>
                    <a:pt x="855" y="193"/>
                  </a:cubicBezTo>
                  <a:cubicBezTo>
                    <a:pt x="578" y="183"/>
                    <a:pt x="465" y="174"/>
                    <a:pt x="441" y="132"/>
                  </a:cubicBezTo>
                  <a:cubicBezTo>
                    <a:pt x="417" y="90"/>
                    <a:pt x="456" y="0"/>
                    <a:pt x="429" y="24"/>
                  </a:cubicBezTo>
                  <a:cubicBezTo>
                    <a:pt x="402" y="48"/>
                    <a:pt x="0" y="233"/>
                    <a:pt x="279" y="275"/>
                  </a:cubicBezTo>
                  <a:cubicBezTo>
                    <a:pt x="576" y="276"/>
                    <a:pt x="1794" y="276"/>
                    <a:pt x="2105" y="275"/>
                  </a:cubicBezTo>
                  <a:cubicBezTo>
                    <a:pt x="2103" y="216"/>
                    <a:pt x="2112" y="282"/>
                    <a:pt x="2105" y="193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606" name="Line 30"/>
          <p:cNvSpPr>
            <a:spLocks noChangeShapeType="1"/>
          </p:cNvSpPr>
          <p:nvPr/>
        </p:nvSpPr>
        <p:spPr bwMode="auto">
          <a:xfrm>
            <a:off x="806450" y="4457700"/>
            <a:ext cx="6291263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6623050" y="3502025"/>
            <a:ext cx="23034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i="1">
                <a:solidFill>
                  <a:schemeClr val="folHlink"/>
                </a:solidFill>
              </a:rPr>
              <a:t>vena contracta</a:t>
            </a:r>
          </a:p>
        </p:txBody>
      </p:sp>
      <p:sp>
        <p:nvSpPr>
          <p:cNvPr id="17438" name="Line 32"/>
          <p:cNvSpPr>
            <a:spLocks noChangeShapeType="1"/>
          </p:cNvSpPr>
          <p:nvPr/>
        </p:nvSpPr>
        <p:spPr bwMode="auto">
          <a:xfrm flipH="1">
            <a:off x="6165850" y="3840163"/>
            <a:ext cx="522288" cy="549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439" name="Line 33"/>
          <p:cNvSpPr>
            <a:spLocks noChangeShapeType="1"/>
          </p:cNvSpPr>
          <p:nvPr/>
        </p:nvSpPr>
        <p:spPr bwMode="auto">
          <a:xfrm>
            <a:off x="6765925" y="3944938"/>
            <a:ext cx="20907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nimBg="1"/>
      <p:bldP spid="24584" grpId="0" animBg="1"/>
      <p:bldP spid="24588" grpId="0" animBg="1"/>
      <p:bldP spid="24599" grpId="0" build="p" autoUpdateAnimBg="0"/>
      <p:bldP spid="24600" grpId="0" build="p" autoUpdateAnimBg="0"/>
      <p:bldP spid="24606" grpId="0" animBg="1"/>
      <p:bldP spid="24607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187325" y="1317625"/>
          <a:ext cx="4538663" cy="437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4356100" y="3276600"/>
            <a:ext cx="1765300" cy="14605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0" name="Rectangle 4"/>
          <p:cNvSpPr>
            <a:spLocks noChangeArrowheads="1"/>
          </p:cNvSpPr>
          <p:nvPr/>
        </p:nvSpPr>
        <p:spPr bwMode="auto">
          <a:xfrm>
            <a:off x="6096000" y="4089400"/>
            <a:ext cx="2641600" cy="6477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1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Specific Energy: Raise the Sluice Gate</a:t>
            </a:r>
          </a:p>
        </p:txBody>
      </p:sp>
      <p:graphicFrame>
        <p:nvGraphicFramePr>
          <p:cNvPr id="18435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03900" y="4906963"/>
          <a:ext cx="1922463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Equation" r:id="rId4" imgW="1942920" imgH="977760" progId="Equation.3">
                  <p:embed/>
                </p:oleObj>
              </mc:Choice>
              <mc:Fallback>
                <p:oleObj name="Equation" r:id="rId4" imgW="1942920" imgH="97776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4906963"/>
                        <a:ext cx="1922463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Line 7"/>
          <p:cNvSpPr>
            <a:spLocks noChangeShapeType="1"/>
          </p:cNvSpPr>
          <p:nvPr/>
        </p:nvSpPr>
        <p:spPr bwMode="auto">
          <a:xfrm>
            <a:off x="920750" y="4737100"/>
            <a:ext cx="786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958850" y="3263900"/>
            <a:ext cx="5194300" cy="0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Rectangle 9"/>
          <p:cNvSpPr>
            <a:spLocks noChangeArrowheads="1"/>
          </p:cNvSpPr>
          <p:nvPr/>
        </p:nvSpPr>
        <p:spPr bwMode="auto">
          <a:xfrm>
            <a:off x="6122988" y="2182813"/>
            <a:ext cx="68262" cy="17732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Freeform 10"/>
          <p:cNvSpPr>
            <a:spLocks/>
          </p:cNvSpPr>
          <p:nvPr/>
        </p:nvSpPr>
        <p:spPr bwMode="auto">
          <a:xfrm>
            <a:off x="5283200" y="3048000"/>
            <a:ext cx="306388" cy="166688"/>
          </a:xfrm>
          <a:custGeom>
            <a:avLst/>
            <a:gdLst>
              <a:gd name="T0" fmla="*/ 112 w 193"/>
              <a:gd name="T1" fmla="*/ 104 h 105"/>
              <a:gd name="T2" fmla="*/ 0 w 193"/>
              <a:gd name="T3" fmla="*/ 0 h 105"/>
              <a:gd name="T4" fmla="*/ 192 w 193"/>
              <a:gd name="T5" fmla="*/ 0 h 105"/>
              <a:gd name="T6" fmla="*/ 112 w 193"/>
              <a:gd name="T7" fmla="*/ 104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193"/>
              <a:gd name="T13" fmla="*/ 0 h 105"/>
              <a:gd name="T14" fmla="*/ 193 w 193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" h="105">
                <a:moveTo>
                  <a:pt x="112" y="104"/>
                </a:moveTo>
                <a:lnTo>
                  <a:pt x="0" y="0"/>
                </a:lnTo>
                <a:lnTo>
                  <a:pt x="192" y="0"/>
                </a:lnTo>
                <a:lnTo>
                  <a:pt x="112" y="104"/>
                </a:lnTo>
              </a:path>
            </a:pathLst>
          </a:custGeom>
          <a:solidFill>
            <a:schemeClr val="hlink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11"/>
          <p:cNvSpPr>
            <a:spLocks noChangeShapeType="1"/>
          </p:cNvSpPr>
          <p:nvPr/>
        </p:nvSpPr>
        <p:spPr bwMode="auto">
          <a:xfrm>
            <a:off x="6178550" y="4076700"/>
            <a:ext cx="257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Freeform 12"/>
          <p:cNvSpPr>
            <a:spLocks/>
          </p:cNvSpPr>
          <p:nvPr/>
        </p:nvSpPr>
        <p:spPr bwMode="auto">
          <a:xfrm>
            <a:off x="7353300" y="3911600"/>
            <a:ext cx="306388" cy="166688"/>
          </a:xfrm>
          <a:custGeom>
            <a:avLst/>
            <a:gdLst>
              <a:gd name="T0" fmla="*/ 112 w 193"/>
              <a:gd name="T1" fmla="*/ 104 h 105"/>
              <a:gd name="T2" fmla="*/ 0 w 193"/>
              <a:gd name="T3" fmla="*/ 0 h 105"/>
              <a:gd name="T4" fmla="*/ 192 w 193"/>
              <a:gd name="T5" fmla="*/ 0 h 105"/>
              <a:gd name="T6" fmla="*/ 112 w 193"/>
              <a:gd name="T7" fmla="*/ 104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193"/>
              <a:gd name="T13" fmla="*/ 0 h 105"/>
              <a:gd name="T14" fmla="*/ 193 w 193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" h="105">
                <a:moveTo>
                  <a:pt x="112" y="104"/>
                </a:moveTo>
                <a:lnTo>
                  <a:pt x="0" y="0"/>
                </a:lnTo>
                <a:lnTo>
                  <a:pt x="192" y="0"/>
                </a:lnTo>
                <a:lnTo>
                  <a:pt x="112" y="104"/>
                </a:lnTo>
              </a:path>
            </a:pathLst>
          </a:custGeom>
          <a:solidFill>
            <a:schemeClr val="hlink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3111500" y="2584450"/>
            <a:ext cx="0" cy="21463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Rectangle 14"/>
          <p:cNvSpPr>
            <a:spLocks noChangeArrowheads="1"/>
          </p:cNvSpPr>
          <p:nvPr/>
        </p:nvSpPr>
        <p:spPr bwMode="auto">
          <a:xfrm>
            <a:off x="5440363" y="3408363"/>
            <a:ext cx="3333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1</a:t>
            </a:r>
          </a:p>
        </p:txBody>
      </p:sp>
      <p:sp>
        <p:nvSpPr>
          <p:cNvPr id="18450" name="Rectangle 15"/>
          <p:cNvSpPr>
            <a:spLocks noChangeArrowheads="1"/>
          </p:cNvSpPr>
          <p:nvPr/>
        </p:nvSpPr>
        <p:spPr bwMode="auto">
          <a:xfrm>
            <a:off x="7700963" y="3344863"/>
            <a:ext cx="3333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2</a:t>
            </a:r>
          </a:p>
        </p:txBody>
      </p:sp>
      <p:graphicFrame>
        <p:nvGraphicFramePr>
          <p:cNvPr id="18436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5689600" y="4233863"/>
          <a:ext cx="10541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Equation" r:id="rId6" imgW="711000" imgH="253800" progId="Equation.2">
                  <p:embed/>
                </p:oleObj>
              </mc:Choice>
              <mc:Fallback>
                <p:oleObj name="Equation" r:id="rId6" imgW="711000" imgH="253800" progId="Equation.2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4233863"/>
                        <a:ext cx="1054100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1" name="Rectangle 17"/>
          <p:cNvSpPr>
            <a:spLocks noChangeArrowheads="1"/>
          </p:cNvSpPr>
          <p:nvPr/>
        </p:nvSpPr>
        <p:spPr bwMode="auto">
          <a:xfrm>
            <a:off x="5380038" y="1735138"/>
            <a:ext cx="1563687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sluice gate</a:t>
            </a:r>
          </a:p>
        </p:txBody>
      </p:sp>
      <p:graphicFrame>
        <p:nvGraphicFramePr>
          <p:cNvPr id="18437" name="Object 18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6400" y="30353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name="Equation" r:id="rId8" imgW="190440" imgH="253800" progId="Equation.2">
                  <p:embed/>
                </p:oleObj>
              </mc:Choice>
              <mc:Fallback>
                <p:oleObj name="Equation" r:id="rId8" imgW="190440" imgH="253800" progId="Equation.2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30353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1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42900" y="39370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Equation" r:id="rId10" imgW="215640" imgH="253800" progId="Equation.2">
                  <p:embed/>
                </p:oleObj>
              </mc:Choice>
              <mc:Fallback>
                <p:oleObj name="Equation" r:id="rId10" imgW="215640" imgH="253800" progId="Equation.2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39370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Line 20"/>
          <p:cNvSpPr>
            <a:spLocks noChangeShapeType="1"/>
          </p:cNvSpPr>
          <p:nvPr/>
        </p:nvSpPr>
        <p:spPr bwMode="auto">
          <a:xfrm>
            <a:off x="3105150" y="30734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7399338" y="2801938"/>
            <a:ext cx="11398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EGL</a:t>
            </a:r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947738" y="5862638"/>
            <a:ext cx="7731125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as sluice gate is raised y</a:t>
            </a:r>
            <a:r>
              <a:rPr lang="en-US" baseline="-25000"/>
              <a:t>1</a:t>
            </a:r>
            <a:r>
              <a:rPr lang="en-US"/>
              <a:t> approaches y</a:t>
            </a:r>
            <a:r>
              <a:rPr lang="en-US" baseline="-25000"/>
              <a:t>2</a:t>
            </a:r>
            <a:r>
              <a:rPr lang="en-US"/>
              <a:t> and E is minimized: Maximum discharge for given energy.</a:t>
            </a:r>
          </a:p>
        </p:txBody>
      </p:sp>
      <p:sp>
        <p:nvSpPr>
          <p:cNvPr id="18455" name="Line 23"/>
          <p:cNvSpPr>
            <a:spLocks noChangeShapeType="1"/>
          </p:cNvSpPr>
          <p:nvPr/>
        </p:nvSpPr>
        <p:spPr bwMode="auto">
          <a:xfrm>
            <a:off x="4356100" y="4813300"/>
            <a:ext cx="4368800" cy="0"/>
          </a:xfrm>
          <a:prstGeom prst="line">
            <a:avLst/>
          </a:prstGeom>
          <a:noFill/>
          <a:ln w="127000">
            <a:pattFill prst="ltUpDiag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Freeform 24"/>
          <p:cNvSpPr>
            <a:spLocks/>
          </p:cNvSpPr>
          <p:nvPr/>
        </p:nvSpPr>
        <p:spPr bwMode="auto">
          <a:xfrm>
            <a:off x="6089650" y="3779838"/>
            <a:ext cx="2628900" cy="447675"/>
          </a:xfrm>
          <a:custGeom>
            <a:avLst/>
            <a:gdLst>
              <a:gd name="T0" fmla="*/ 1649 w 1656"/>
              <a:gd name="T1" fmla="*/ 193 h 282"/>
              <a:gd name="T2" fmla="*/ 428 w 1656"/>
              <a:gd name="T3" fmla="*/ 193 h 282"/>
              <a:gd name="T4" fmla="*/ 24 w 1656"/>
              <a:gd name="T5" fmla="*/ 132 h 282"/>
              <a:gd name="T6" fmla="*/ 12 w 1656"/>
              <a:gd name="T7" fmla="*/ 24 h 282"/>
              <a:gd name="T8" fmla="*/ 7 w 1656"/>
              <a:gd name="T9" fmla="*/ 277 h 282"/>
              <a:gd name="T10" fmla="*/ 1649 w 1656"/>
              <a:gd name="T11" fmla="*/ 275 h 282"/>
              <a:gd name="T12" fmla="*/ 1649 w 1656"/>
              <a:gd name="T13" fmla="*/ 193 h 2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56"/>
              <a:gd name="T22" fmla="*/ 0 h 282"/>
              <a:gd name="T23" fmla="*/ 1656 w 1656"/>
              <a:gd name="T24" fmla="*/ 282 h 28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56" h="282">
                <a:moveTo>
                  <a:pt x="1649" y="193"/>
                </a:moveTo>
                <a:cubicBezTo>
                  <a:pt x="1439" y="192"/>
                  <a:pt x="699" y="201"/>
                  <a:pt x="428" y="193"/>
                </a:cubicBezTo>
                <a:cubicBezTo>
                  <a:pt x="158" y="183"/>
                  <a:pt x="47" y="174"/>
                  <a:pt x="24" y="132"/>
                </a:cubicBezTo>
                <a:cubicBezTo>
                  <a:pt x="0" y="90"/>
                  <a:pt x="38" y="0"/>
                  <a:pt x="12" y="24"/>
                </a:cubicBezTo>
                <a:lnTo>
                  <a:pt x="7" y="277"/>
                </a:lnTo>
                <a:cubicBezTo>
                  <a:pt x="297" y="278"/>
                  <a:pt x="1345" y="276"/>
                  <a:pt x="1649" y="275"/>
                </a:cubicBezTo>
                <a:cubicBezTo>
                  <a:pt x="1647" y="216"/>
                  <a:pt x="1656" y="282"/>
                  <a:pt x="1649" y="193"/>
                </a:cubicBezTo>
                <a:close/>
              </a:path>
            </a:pathLst>
          </a:custGeom>
          <a:solidFill>
            <a:schemeClr val="hlink"/>
          </a:solidFill>
          <a:ln w="12700" cap="flat" cmpd="sng">
            <a:noFill/>
            <a:prstDash val="solid"/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>
            <a:off x="958850" y="4076700"/>
            <a:ext cx="5715000" cy="0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/>
      <p:bldP spid="25608" grpId="0" animBg="1"/>
      <p:bldP spid="25613" grpId="0" animBg="1"/>
      <p:bldP spid="25620" grpId="0" animBg="1"/>
      <p:bldP spid="256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4387850" y="6389688"/>
            <a:ext cx="47498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NO! Calculate depth along step.</a:t>
            </a: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/>
        </p:nvGraphicFramePr>
        <p:xfrm>
          <a:off x="136525" y="2371725"/>
          <a:ext cx="4538663" cy="437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462" name="Rectangle 4"/>
          <p:cNvSpPr>
            <a:spLocks noChangeArrowheads="1"/>
          </p:cNvSpPr>
          <p:nvPr/>
        </p:nvSpPr>
        <p:spPr bwMode="auto">
          <a:xfrm>
            <a:off x="4330700" y="3644900"/>
            <a:ext cx="581025" cy="21463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Step Up with Subcritical Flow</a:t>
            </a:r>
          </a:p>
        </p:txBody>
      </p:sp>
      <p:sp>
        <p:nvSpPr>
          <p:cNvPr id="19464" name="Rectangle 6"/>
          <p:cNvSpPr>
            <a:spLocks noChangeArrowheads="1"/>
          </p:cNvSpPr>
          <p:nvPr/>
        </p:nvSpPr>
        <p:spPr bwMode="auto">
          <a:xfrm>
            <a:off x="452438" y="1697038"/>
            <a:ext cx="73628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Short, smooth step with rise </a:t>
            </a:r>
            <a:r>
              <a:rPr lang="en-US">
                <a:latin typeface="Symbol" pitchFamily="18" charset="2"/>
                <a:sym typeface="Times New Roman" pitchFamily="18" charset="0"/>
              </a:rPr>
              <a:t>D</a:t>
            </a:r>
            <a:r>
              <a:rPr lang="en-US"/>
              <a:t>y in channel</a:t>
            </a:r>
          </a:p>
        </p:txBody>
      </p:sp>
      <p:sp>
        <p:nvSpPr>
          <p:cNvPr id="19465" name="Line 7"/>
          <p:cNvSpPr>
            <a:spLocks noChangeShapeType="1"/>
          </p:cNvSpPr>
          <p:nvPr/>
        </p:nvSpPr>
        <p:spPr bwMode="auto">
          <a:xfrm flipH="1">
            <a:off x="5010150" y="5791200"/>
            <a:ext cx="1749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3765550" y="3543300"/>
            <a:ext cx="52101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flipH="1">
            <a:off x="692150" y="3657600"/>
            <a:ext cx="43561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10"/>
          <p:cNvSpPr>
            <a:spLocks noChangeArrowheads="1"/>
          </p:cNvSpPr>
          <p:nvPr/>
        </p:nvSpPr>
        <p:spPr bwMode="auto">
          <a:xfrm rot="10800000" flipH="1">
            <a:off x="4451350" y="3498850"/>
            <a:ext cx="317500" cy="139700"/>
          </a:xfrm>
          <a:prstGeom prst="triangle">
            <a:avLst>
              <a:gd name="adj" fmla="val 49995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581525" y="3540125"/>
            <a:ext cx="3879850" cy="2255838"/>
            <a:chOff x="2886" y="2230"/>
            <a:chExt cx="2444" cy="1421"/>
          </a:xfrm>
        </p:grpSpPr>
        <p:sp>
          <p:nvSpPr>
            <p:cNvPr id="19483" name="Freeform 12"/>
            <p:cNvSpPr>
              <a:spLocks/>
            </p:cNvSpPr>
            <p:nvPr/>
          </p:nvSpPr>
          <p:spPr bwMode="auto">
            <a:xfrm>
              <a:off x="2886" y="2230"/>
              <a:ext cx="2444" cy="1421"/>
            </a:xfrm>
            <a:custGeom>
              <a:avLst/>
              <a:gdLst>
                <a:gd name="T0" fmla="*/ 182 w 2444"/>
                <a:gd name="T1" fmla="*/ 66 h 1421"/>
                <a:gd name="T2" fmla="*/ 1237 w 2444"/>
                <a:gd name="T3" fmla="*/ 181 h 1421"/>
                <a:gd name="T4" fmla="*/ 2442 w 2444"/>
                <a:gd name="T5" fmla="*/ 161 h 1421"/>
                <a:gd name="T6" fmla="*/ 2444 w 2444"/>
                <a:gd name="T7" fmla="*/ 996 h 1421"/>
                <a:gd name="T8" fmla="*/ 1261 w 2444"/>
                <a:gd name="T9" fmla="*/ 980 h 1421"/>
                <a:gd name="T10" fmla="*/ 585 w 2444"/>
                <a:gd name="T11" fmla="*/ 1349 h 1421"/>
                <a:gd name="T12" fmla="*/ 171 w 2444"/>
                <a:gd name="T13" fmla="*/ 1410 h 1421"/>
                <a:gd name="T14" fmla="*/ 182 w 2444"/>
                <a:gd name="T15" fmla="*/ 66 h 14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44"/>
                <a:gd name="T25" fmla="*/ 0 h 1421"/>
                <a:gd name="T26" fmla="*/ 2444 w 2444"/>
                <a:gd name="T27" fmla="*/ 1421 h 14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44" h="1421">
                  <a:moveTo>
                    <a:pt x="182" y="66"/>
                  </a:moveTo>
                  <a:cubicBezTo>
                    <a:pt x="364" y="132"/>
                    <a:pt x="710" y="181"/>
                    <a:pt x="1237" y="181"/>
                  </a:cubicBezTo>
                  <a:lnTo>
                    <a:pt x="2442" y="161"/>
                  </a:lnTo>
                  <a:lnTo>
                    <a:pt x="2444" y="996"/>
                  </a:lnTo>
                  <a:lnTo>
                    <a:pt x="1261" y="980"/>
                  </a:lnTo>
                  <a:cubicBezTo>
                    <a:pt x="951" y="1039"/>
                    <a:pt x="767" y="1277"/>
                    <a:pt x="585" y="1349"/>
                  </a:cubicBezTo>
                  <a:cubicBezTo>
                    <a:pt x="403" y="1421"/>
                    <a:pt x="416" y="1410"/>
                    <a:pt x="171" y="1410"/>
                  </a:cubicBezTo>
                  <a:cubicBezTo>
                    <a:pt x="171" y="965"/>
                    <a:pt x="0" y="0"/>
                    <a:pt x="182" y="66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484" name="AutoShape 13"/>
            <p:cNvSpPr>
              <a:spLocks noChangeArrowheads="1"/>
            </p:cNvSpPr>
            <p:nvPr/>
          </p:nvSpPr>
          <p:spPr bwMode="auto">
            <a:xfrm rot="10800000" flipH="1">
              <a:off x="5092" y="2308"/>
              <a:ext cx="200" cy="88"/>
            </a:xfrm>
            <a:prstGeom prst="triangle">
              <a:avLst>
                <a:gd name="adj" fmla="val 49995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70" name="Rectangle 14"/>
          <p:cNvSpPr>
            <a:spLocks noChangeArrowheads="1"/>
          </p:cNvSpPr>
          <p:nvPr/>
        </p:nvSpPr>
        <p:spPr bwMode="auto">
          <a:xfrm>
            <a:off x="6434138" y="5202238"/>
            <a:ext cx="8731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Symbol" pitchFamily="18" charset="2"/>
                <a:sym typeface="Times New Roman" pitchFamily="18" charset="0"/>
              </a:rPr>
              <a:t>D</a:t>
            </a:r>
            <a:r>
              <a:rPr lang="en-US"/>
              <a:t>y</a:t>
            </a:r>
          </a:p>
        </p:txBody>
      </p:sp>
      <p:graphicFrame>
        <p:nvGraphicFramePr>
          <p:cNvPr id="19459" name="Object 15">
            <a:hlinkClick r:id="" action="ppaction://ole?verb=0"/>
          </p:cNvPr>
          <p:cNvGraphicFramePr>
            <a:graphicFrameLocks/>
          </p:cNvGraphicFramePr>
          <p:nvPr/>
        </p:nvGraphicFramePr>
        <p:xfrm>
          <a:off x="7427913" y="5627688"/>
          <a:ext cx="155733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Equation" r:id="rId4" imgW="1574640" imgH="368280" progId="Equation.DSMT4">
                  <p:embed/>
                </p:oleObj>
              </mc:Choice>
              <mc:Fallback>
                <p:oleObj name="Equation" r:id="rId4" imgW="1574640" imgH="368280" progId="Equation.DSMT4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7913" y="5627688"/>
                        <a:ext cx="155733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0" name="Line 16"/>
          <p:cNvSpPr>
            <a:spLocks noChangeShapeType="1"/>
          </p:cNvSpPr>
          <p:nvPr/>
        </p:nvSpPr>
        <p:spPr bwMode="auto">
          <a:xfrm>
            <a:off x="3797300" y="3562350"/>
            <a:ext cx="0" cy="22225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Rectangle 17"/>
          <p:cNvSpPr>
            <a:spLocks noChangeArrowheads="1"/>
          </p:cNvSpPr>
          <p:nvPr/>
        </p:nvSpPr>
        <p:spPr bwMode="auto">
          <a:xfrm>
            <a:off x="449263" y="2003425"/>
            <a:ext cx="56800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Given upstream depth and discharge find y</a:t>
            </a:r>
            <a:r>
              <a:rPr lang="en-US" baseline="-25000"/>
              <a:t>2</a:t>
            </a:r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>
            <a:off x="7543800" y="3473450"/>
            <a:ext cx="0" cy="18161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Line 19"/>
          <p:cNvSpPr>
            <a:spLocks noChangeShapeType="1"/>
          </p:cNvSpPr>
          <p:nvPr/>
        </p:nvSpPr>
        <p:spPr bwMode="auto">
          <a:xfrm flipH="1">
            <a:off x="5518150" y="3810000"/>
            <a:ext cx="299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475" name="Group 20"/>
          <p:cNvGrpSpPr>
            <a:grpSpLocks/>
          </p:cNvGrpSpPr>
          <p:nvPr/>
        </p:nvGrpSpPr>
        <p:grpSpPr bwMode="auto">
          <a:xfrm>
            <a:off x="4194175" y="5092700"/>
            <a:ext cx="4483100" cy="760413"/>
            <a:chOff x="2504" y="3523"/>
            <a:chExt cx="2824" cy="479"/>
          </a:xfrm>
        </p:grpSpPr>
        <p:sp>
          <p:nvSpPr>
            <p:cNvPr id="19481" name="Freeform 21"/>
            <p:cNvSpPr>
              <a:spLocks/>
            </p:cNvSpPr>
            <p:nvPr/>
          </p:nvSpPr>
          <p:spPr bwMode="auto">
            <a:xfrm>
              <a:off x="2504" y="3523"/>
              <a:ext cx="2816" cy="448"/>
            </a:xfrm>
            <a:custGeom>
              <a:avLst/>
              <a:gdLst>
                <a:gd name="T0" fmla="*/ 2816 w 2816"/>
                <a:gd name="T1" fmla="*/ 0 h 448"/>
                <a:gd name="T2" fmla="*/ 1552 w 2816"/>
                <a:gd name="T3" fmla="*/ 0 h 448"/>
                <a:gd name="T4" fmla="*/ 480 w 2816"/>
                <a:gd name="T5" fmla="*/ 448 h 448"/>
                <a:gd name="T6" fmla="*/ 56 w 2816"/>
                <a:gd name="T7" fmla="*/ 446 h 4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16"/>
                <a:gd name="T13" fmla="*/ 0 h 448"/>
                <a:gd name="T14" fmla="*/ 2816 w 2816"/>
                <a:gd name="T15" fmla="*/ 448 h 4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16" h="448">
                  <a:moveTo>
                    <a:pt x="2816" y="0"/>
                  </a:moveTo>
                  <a:cubicBezTo>
                    <a:pt x="2605" y="0"/>
                    <a:pt x="1952" y="0"/>
                    <a:pt x="1552" y="0"/>
                  </a:cubicBezTo>
                  <a:cubicBezTo>
                    <a:pt x="1152" y="0"/>
                    <a:pt x="960" y="448"/>
                    <a:pt x="480" y="448"/>
                  </a:cubicBezTo>
                  <a:cubicBezTo>
                    <a:pt x="0" y="448"/>
                    <a:pt x="144" y="446"/>
                    <a:pt x="56" y="446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2" name="Freeform 22"/>
            <p:cNvSpPr>
              <a:spLocks/>
            </p:cNvSpPr>
            <p:nvPr/>
          </p:nvSpPr>
          <p:spPr bwMode="auto">
            <a:xfrm>
              <a:off x="2512" y="3554"/>
              <a:ext cx="2816" cy="448"/>
            </a:xfrm>
            <a:custGeom>
              <a:avLst/>
              <a:gdLst>
                <a:gd name="T0" fmla="*/ 2816 w 2816"/>
                <a:gd name="T1" fmla="*/ 0 h 448"/>
                <a:gd name="T2" fmla="*/ 1552 w 2816"/>
                <a:gd name="T3" fmla="*/ 0 h 448"/>
                <a:gd name="T4" fmla="*/ 480 w 2816"/>
                <a:gd name="T5" fmla="*/ 448 h 448"/>
                <a:gd name="T6" fmla="*/ 56 w 2816"/>
                <a:gd name="T7" fmla="*/ 446 h 4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16"/>
                <a:gd name="T13" fmla="*/ 0 h 448"/>
                <a:gd name="T14" fmla="*/ 2816 w 2816"/>
                <a:gd name="T15" fmla="*/ 448 h 4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16" h="448">
                  <a:moveTo>
                    <a:pt x="2816" y="0"/>
                  </a:moveTo>
                  <a:cubicBezTo>
                    <a:pt x="2605" y="0"/>
                    <a:pt x="1952" y="0"/>
                    <a:pt x="1552" y="0"/>
                  </a:cubicBezTo>
                  <a:cubicBezTo>
                    <a:pt x="1152" y="0"/>
                    <a:pt x="960" y="448"/>
                    <a:pt x="480" y="448"/>
                  </a:cubicBezTo>
                  <a:cubicBezTo>
                    <a:pt x="0" y="448"/>
                    <a:pt x="144" y="446"/>
                    <a:pt x="56" y="446"/>
                  </a:cubicBezTo>
                </a:path>
              </a:pathLst>
            </a:custGeom>
            <a:noFill/>
            <a:ln w="76200" cap="flat" cmpd="sng"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393700" y="6376988"/>
            <a:ext cx="87503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Is alternate depth possible? __________________________</a:t>
            </a:r>
          </a:p>
        </p:txBody>
      </p:sp>
      <p:graphicFrame>
        <p:nvGraphicFramePr>
          <p:cNvPr id="30" name="Object 24"/>
          <p:cNvGraphicFramePr>
            <a:graphicFrameLocks noChangeAspect="1"/>
          </p:cNvGraphicFramePr>
          <p:nvPr/>
        </p:nvGraphicFramePr>
        <p:xfrm>
          <a:off x="4749800" y="1681163"/>
          <a:ext cx="4538663" cy="437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649" name="Text Box 25"/>
          <p:cNvSpPr txBox="1">
            <a:spLocks noChangeArrowheads="1"/>
          </p:cNvSpPr>
          <p:nvPr/>
        </p:nvSpPr>
        <p:spPr bwMode="auto">
          <a:xfrm>
            <a:off x="5576888" y="2422525"/>
            <a:ext cx="2740025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Energy conserved</a:t>
            </a: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668963" y="2916238"/>
            <a:ext cx="2535237" cy="623887"/>
            <a:chOff x="3571" y="1837"/>
            <a:chExt cx="1597" cy="393"/>
          </a:xfrm>
        </p:grpSpPr>
        <p:sp>
          <p:nvSpPr>
            <p:cNvPr id="19479" name="Line 27"/>
            <p:cNvSpPr>
              <a:spLocks noChangeShapeType="1"/>
            </p:cNvSpPr>
            <p:nvPr/>
          </p:nvSpPr>
          <p:spPr bwMode="auto">
            <a:xfrm>
              <a:off x="3571" y="1837"/>
              <a:ext cx="159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0" name="Line 28"/>
            <p:cNvSpPr>
              <a:spLocks noChangeShapeType="1"/>
            </p:cNvSpPr>
            <p:nvPr/>
          </p:nvSpPr>
          <p:spPr bwMode="auto">
            <a:xfrm flipH="1">
              <a:off x="3867" y="1852"/>
              <a:ext cx="264" cy="3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uild="p" autoUpdateAnimBg="0"/>
      <p:bldP spid="26632" grpId="0" animBg="1"/>
      <p:bldP spid="26633" grpId="0" animBg="1"/>
      <p:bldP spid="26640" grpId="0" animBg="1"/>
      <p:bldP spid="26642" grpId="0" animBg="1"/>
      <p:bldP spid="26643" grpId="0" animBg="1"/>
      <p:bldP spid="26647" grpId="0" build="p" autoUpdateAnimBg="0"/>
      <p:bldGraphic spid="30" grpId="0">
        <p:bldAsOne/>
      </p:bldGraphic>
      <p:bldP spid="26649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"/>
          <p:cNvGraphicFramePr>
            <a:graphicFrameLocks noChangeAspect="1"/>
          </p:cNvGraphicFramePr>
          <p:nvPr/>
        </p:nvGraphicFramePr>
        <p:xfrm>
          <a:off x="136525" y="2371725"/>
          <a:ext cx="4538663" cy="437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485" name="Rectangle 3"/>
          <p:cNvSpPr>
            <a:spLocks noChangeArrowheads="1"/>
          </p:cNvSpPr>
          <p:nvPr/>
        </p:nvSpPr>
        <p:spPr bwMode="auto">
          <a:xfrm>
            <a:off x="4330700" y="3644900"/>
            <a:ext cx="685800" cy="21463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48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Max Step Up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452438" y="1697038"/>
            <a:ext cx="73628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Short, smooth step with maximum rise </a:t>
            </a:r>
            <a:r>
              <a:rPr lang="en-US">
                <a:latin typeface="Symbol" pitchFamily="18" charset="2"/>
                <a:sym typeface="Times New Roman" pitchFamily="18" charset="0"/>
              </a:rPr>
              <a:t>D</a:t>
            </a:r>
            <a:r>
              <a:rPr lang="en-US"/>
              <a:t>y in channel</a:t>
            </a:r>
          </a:p>
        </p:txBody>
      </p:sp>
      <p:sp>
        <p:nvSpPr>
          <p:cNvPr id="20488" name="Line 6"/>
          <p:cNvSpPr>
            <a:spLocks noChangeShapeType="1"/>
          </p:cNvSpPr>
          <p:nvPr/>
        </p:nvSpPr>
        <p:spPr bwMode="auto">
          <a:xfrm flipH="1">
            <a:off x="5010150" y="5795963"/>
            <a:ext cx="1749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3765550" y="3543300"/>
            <a:ext cx="52101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H="1">
            <a:off x="692150" y="3657600"/>
            <a:ext cx="43561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AutoShape 9"/>
          <p:cNvSpPr>
            <a:spLocks noChangeArrowheads="1"/>
          </p:cNvSpPr>
          <p:nvPr/>
        </p:nvSpPr>
        <p:spPr bwMode="auto">
          <a:xfrm rot="10800000" flipH="1">
            <a:off x="4451350" y="3498850"/>
            <a:ext cx="317500" cy="139700"/>
          </a:xfrm>
          <a:prstGeom prst="triangle">
            <a:avLst>
              <a:gd name="adj" fmla="val 49995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984750" y="3617913"/>
            <a:ext cx="3492500" cy="2178050"/>
            <a:chOff x="3140" y="2279"/>
            <a:chExt cx="2200" cy="1372"/>
          </a:xfrm>
        </p:grpSpPr>
        <p:sp>
          <p:nvSpPr>
            <p:cNvPr id="20502" name="Freeform 11"/>
            <p:cNvSpPr>
              <a:spLocks/>
            </p:cNvSpPr>
            <p:nvPr/>
          </p:nvSpPr>
          <p:spPr bwMode="auto">
            <a:xfrm>
              <a:off x="3140" y="2279"/>
              <a:ext cx="2200" cy="1372"/>
            </a:xfrm>
            <a:custGeom>
              <a:avLst/>
              <a:gdLst>
                <a:gd name="T0" fmla="*/ 11 w 2200"/>
                <a:gd name="T1" fmla="*/ 17 h 1372"/>
                <a:gd name="T2" fmla="*/ 964 w 2200"/>
                <a:gd name="T3" fmla="*/ 231 h 1372"/>
                <a:gd name="T4" fmla="*/ 2200 w 2200"/>
                <a:gd name="T5" fmla="*/ 231 h 1372"/>
                <a:gd name="T6" fmla="*/ 2188 w 2200"/>
                <a:gd name="T7" fmla="*/ 829 h 1372"/>
                <a:gd name="T8" fmla="*/ 1044 w 2200"/>
                <a:gd name="T9" fmla="*/ 829 h 1372"/>
                <a:gd name="T10" fmla="*/ 399 w 2200"/>
                <a:gd name="T11" fmla="*/ 1300 h 1372"/>
                <a:gd name="T12" fmla="*/ 0 w 2200"/>
                <a:gd name="T13" fmla="*/ 1361 h 1372"/>
                <a:gd name="T14" fmla="*/ 11 w 2200"/>
                <a:gd name="T15" fmla="*/ 17 h 13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00"/>
                <a:gd name="T25" fmla="*/ 0 h 1372"/>
                <a:gd name="T26" fmla="*/ 2200 w 2200"/>
                <a:gd name="T27" fmla="*/ 1372 h 13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00" h="1372">
                  <a:moveTo>
                    <a:pt x="11" y="17"/>
                  </a:moveTo>
                  <a:cubicBezTo>
                    <a:pt x="193" y="0"/>
                    <a:pt x="341" y="214"/>
                    <a:pt x="964" y="231"/>
                  </a:cubicBezTo>
                  <a:lnTo>
                    <a:pt x="2200" y="231"/>
                  </a:lnTo>
                  <a:lnTo>
                    <a:pt x="2188" y="829"/>
                  </a:lnTo>
                  <a:lnTo>
                    <a:pt x="1044" y="829"/>
                  </a:lnTo>
                  <a:cubicBezTo>
                    <a:pt x="746" y="907"/>
                    <a:pt x="573" y="1211"/>
                    <a:pt x="399" y="1300"/>
                  </a:cubicBezTo>
                  <a:cubicBezTo>
                    <a:pt x="224" y="1372"/>
                    <a:pt x="236" y="1361"/>
                    <a:pt x="0" y="1361"/>
                  </a:cubicBezTo>
                  <a:lnTo>
                    <a:pt x="11" y="17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03" name="AutoShape 12"/>
            <p:cNvSpPr>
              <a:spLocks noChangeArrowheads="1"/>
            </p:cNvSpPr>
            <p:nvPr/>
          </p:nvSpPr>
          <p:spPr bwMode="auto">
            <a:xfrm rot="10800000" flipH="1">
              <a:off x="5124" y="2420"/>
              <a:ext cx="200" cy="88"/>
            </a:xfrm>
            <a:prstGeom prst="triangle">
              <a:avLst>
                <a:gd name="adj" fmla="val 49995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6434138" y="5202238"/>
            <a:ext cx="8731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Symbol" pitchFamily="18" charset="2"/>
                <a:sym typeface="Times New Roman" pitchFamily="18" charset="0"/>
              </a:rPr>
              <a:t>D</a:t>
            </a:r>
            <a:r>
              <a:rPr lang="en-US"/>
              <a:t>y</a:t>
            </a:r>
          </a:p>
        </p:txBody>
      </p:sp>
      <p:graphicFrame>
        <p:nvGraphicFramePr>
          <p:cNvPr id="20483" name="Object 14">
            <a:hlinkClick r:id="" action="ppaction://ole?verb=0"/>
          </p:cNvPr>
          <p:cNvGraphicFramePr>
            <a:graphicFrameLocks/>
          </p:cNvGraphicFramePr>
          <p:nvPr/>
        </p:nvGraphicFramePr>
        <p:xfrm>
          <a:off x="7377113" y="5637213"/>
          <a:ext cx="155733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4" imgW="1574640" imgH="368280" progId="Equation.DSMT4">
                  <p:embed/>
                </p:oleObj>
              </mc:Choice>
              <mc:Fallback>
                <p:oleObj name="Equation" r:id="rId4" imgW="1574640" imgH="368280" progId="Equation.DSMT4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7113" y="5637213"/>
                        <a:ext cx="155733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3" name="Line 15"/>
          <p:cNvSpPr>
            <a:spLocks noChangeShapeType="1"/>
          </p:cNvSpPr>
          <p:nvPr/>
        </p:nvSpPr>
        <p:spPr bwMode="auto">
          <a:xfrm>
            <a:off x="3797300" y="3562350"/>
            <a:ext cx="0" cy="22225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7366000" y="3473450"/>
            <a:ext cx="0" cy="18161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 flipH="1">
            <a:off x="5518150" y="3987800"/>
            <a:ext cx="299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497" name="Group 18"/>
          <p:cNvGrpSpPr>
            <a:grpSpLocks/>
          </p:cNvGrpSpPr>
          <p:nvPr/>
        </p:nvGrpSpPr>
        <p:grpSpPr bwMode="auto">
          <a:xfrm>
            <a:off x="4194175" y="4935538"/>
            <a:ext cx="4483100" cy="917575"/>
            <a:chOff x="2504" y="3523"/>
            <a:chExt cx="2824" cy="479"/>
          </a:xfrm>
        </p:grpSpPr>
        <p:sp>
          <p:nvSpPr>
            <p:cNvPr id="20500" name="Freeform 19"/>
            <p:cNvSpPr>
              <a:spLocks/>
            </p:cNvSpPr>
            <p:nvPr/>
          </p:nvSpPr>
          <p:spPr bwMode="auto">
            <a:xfrm>
              <a:off x="2504" y="3523"/>
              <a:ext cx="2816" cy="448"/>
            </a:xfrm>
            <a:custGeom>
              <a:avLst/>
              <a:gdLst>
                <a:gd name="T0" fmla="*/ 2816 w 2816"/>
                <a:gd name="T1" fmla="*/ 0 h 448"/>
                <a:gd name="T2" fmla="*/ 1552 w 2816"/>
                <a:gd name="T3" fmla="*/ 0 h 448"/>
                <a:gd name="T4" fmla="*/ 480 w 2816"/>
                <a:gd name="T5" fmla="*/ 448 h 448"/>
                <a:gd name="T6" fmla="*/ 56 w 2816"/>
                <a:gd name="T7" fmla="*/ 446 h 4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16"/>
                <a:gd name="T13" fmla="*/ 0 h 448"/>
                <a:gd name="T14" fmla="*/ 2816 w 2816"/>
                <a:gd name="T15" fmla="*/ 448 h 4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16" h="448">
                  <a:moveTo>
                    <a:pt x="2816" y="0"/>
                  </a:moveTo>
                  <a:cubicBezTo>
                    <a:pt x="2605" y="0"/>
                    <a:pt x="1952" y="0"/>
                    <a:pt x="1552" y="0"/>
                  </a:cubicBezTo>
                  <a:cubicBezTo>
                    <a:pt x="1152" y="0"/>
                    <a:pt x="960" y="448"/>
                    <a:pt x="480" y="448"/>
                  </a:cubicBezTo>
                  <a:cubicBezTo>
                    <a:pt x="0" y="448"/>
                    <a:pt x="144" y="446"/>
                    <a:pt x="56" y="446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1" name="Freeform 20"/>
            <p:cNvSpPr>
              <a:spLocks/>
            </p:cNvSpPr>
            <p:nvPr/>
          </p:nvSpPr>
          <p:spPr bwMode="auto">
            <a:xfrm>
              <a:off x="2512" y="3554"/>
              <a:ext cx="2816" cy="448"/>
            </a:xfrm>
            <a:custGeom>
              <a:avLst/>
              <a:gdLst>
                <a:gd name="T0" fmla="*/ 2816 w 2816"/>
                <a:gd name="T1" fmla="*/ 0 h 448"/>
                <a:gd name="T2" fmla="*/ 1552 w 2816"/>
                <a:gd name="T3" fmla="*/ 0 h 448"/>
                <a:gd name="T4" fmla="*/ 480 w 2816"/>
                <a:gd name="T5" fmla="*/ 448 h 448"/>
                <a:gd name="T6" fmla="*/ 56 w 2816"/>
                <a:gd name="T7" fmla="*/ 446 h 4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16"/>
                <a:gd name="T13" fmla="*/ 0 h 448"/>
                <a:gd name="T14" fmla="*/ 2816 w 2816"/>
                <a:gd name="T15" fmla="*/ 448 h 4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16" h="448">
                  <a:moveTo>
                    <a:pt x="2816" y="0"/>
                  </a:moveTo>
                  <a:cubicBezTo>
                    <a:pt x="2605" y="0"/>
                    <a:pt x="1952" y="0"/>
                    <a:pt x="1552" y="0"/>
                  </a:cubicBezTo>
                  <a:cubicBezTo>
                    <a:pt x="1152" y="0"/>
                    <a:pt x="960" y="448"/>
                    <a:pt x="480" y="448"/>
                  </a:cubicBezTo>
                  <a:cubicBezTo>
                    <a:pt x="0" y="448"/>
                    <a:pt x="144" y="446"/>
                    <a:pt x="56" y="446"/>
                  </a:cubicBezTo>
                </a:path>
              </a:pathLst>
            </a:custGeom>
            <a:noFill/>
            <a:ln w="76200" cap="flat" cmpd="sng"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669" name="Text Box 21"/>
          <p:cNvSpPr txBox="1">
            <a:spLocks noChangeArrowheads="1"/>
          </p:cNvSpPr>
          <p:nvPr/>
        </p:nvSpPr>
        <p:spPr bwMode="auto">
          <a:xfrm>
            <a:off x="390525" y="2117725"/>
            <a:ext cx="499268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What happens if the step is increased further?___________</a:t>
            </a:r>
          </a:p>
        </p:txBody>
      </p:sp>
      <p:graphicFrame>
        <p:nvGraphicFramePr>
          <p:cNvPr id="25" name="Object 22"/>
          <p:cNvGraphicFramePr>
            <a:graphicFrameLocks noChangeAspect="1"/>
          </p:cNvGraphicFramePr>
          <p:nvPr/>
        </p:nvGraphicFramePr>
        <p:xfrm>
          <a:off x="4749800" y="1528763"/>
          <a:ext cx="4538663" cy="437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671" name="Text Box 23"/>
          <p:cNvSpPr txBox="1">
            <a:spLocks noChangeArrowheads="1"/>
          </p:cNvSpPr>
          <p:nvPr/>
        </p:nvSpPr>
        <p:spPr bwMode="auto">
          <a:xfrm>
            <a:off x="2997200" y="2535238"/>
            <a:ext cx="187166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y</a:t>
            </a:r>
            <a:r>
              <a:rPr lang="en-US" sz="2800" baseline="-25000">
                <a:solidFill>
                  <a:schemeClr val="folHlink"/>
                </a:solidFill>
              </a:rPr>
              <a:t>1</a:t>
            </a:r>
            <a:r>
              <a:rPr lang="en-US" sz="2800">
                <a:solidFill>
                  <a:schemeClr val="folHlink"/>
                </a:solidFill>
              </a:rPr>
              <a:t> increases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 animBg="1"/>
      <p:bldP spid="27656" grpId="0" animBg="1"/>
      <p:bldP spid="27663" grpId="0" animBg="1"/>
      <p:bldP spid="27664" grpId="0" animBg="1"/>
      <p:bldP spid="27665" grpId="0" animBg="1"/>
      <p:bldP spid="27669" grpId="0" build="p" autoUpdateAnimBg="0"/>
      <p:bldGraphic spid="25" grpId="0">
        <p:bldAsOne/>
      </p:bldGraphic>
      <p:bldP spid="27671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7" name="AutoShape 25"/>
          <p:cNvSpPr>
            <a:spLocks noChangeArrowheads="1"/>
          </p:cNvSpPr>
          <p:nvPr/>
        </p:nvSpPr>
        <p:spPr bwMode="auto">
          <a:xfrm>
            <a:off x="1371600" y="457200"/>
            <a:ext cx="6858000" cy="6096000"/>
          </a:xfrm>
          <a:custGeom>
            <a:avLst/>
            <a:gdLst>
              <a:gd name="T0" fmla="*/ 3429000 w 21600"/>
              <a:gd name="T1" fmla="*/ 0 h 21600"/>
              <a:gd name="T2" fmla="*/ 1004252 w 21600"/>
              <a:gd name="T3" fmla="*/ 892669 h 21600"/>
              <a:gd name="T4" fmla="*/ 0 w 21600"/>
              <a:gd name="T5" fmla="*/ 3048000 h 21600"/>
              <a:gd name="T6" fmla="*/ 1004252 w 21600"/>
              <a:gd name="T7" fmla="*/ 5203331 h 21600"/>
              <a:gd name="T8" fmla="*/ 3429000 w 21600"/>
              <a:gd name="T9" fmla="*/ 6096000 h 21600"/>
              <a:gd name="T10" fmla="*/ 5853748 w 21600"/>
              <a:gd name="T11" fmla="*/ 5203331 h 21600"/>
              <a:gd name="T12" fmla="*/ 6858000 w 21600"/>
              <a:gd name="T13" fmla="*/ 3048000 h 21600"/>
              <a:gd name="T14" fmla="*/ 5853748 w 21600"/>
              <a:gd name="T15" fmla="*/ 89266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136525" y="2371725"/>
          <a:ext cx="4538663" cy="437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510" name="Rectangle 3"/>
          <p:cNvSpPr>
            <a:spLocks noChangeArrowheads="1"/>
          </p:cNvSpPr>
          <p:nvPr/>
        </p:nvSpPr>
        <p:spPr bwMode="auto">
          <a:xfrm>
            <a:off x="4330700" y="5291138"/>
            <a:ext cx="685800" cy="500062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511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Step Up with Supercritical flow</a:t>
            </a:r>
          </a:p>
        </p:txBody>
      </p:sp>
      <p:sp>
        <p:nvSpPr>
          <p:cNvPr id="21512" name="Rectangle 5"/>
          <p:cNvSpPr>
            <a:spLocks noChangeArrowheads="1"/>
          </p:cNvSpPr>
          <p:nvPr/>
        </p:nvSpPr>
        <p:spPr bwMode="auto">
          <a:xfrm>
            <a:off x="452438" y="1697038"/>
            <a:ext cx="73628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Short, smooth step with rise </a:t>
            </a:r>
            <a:r>
              <a:rPr lang="en-US">
                <a:latin typeface="Symbol" pitchFamily="18" charset="2"/>
                <a:sym typeface="Times New Roman" pitchFamily="18" charset="0"/>
              </a:rPr>
              <a:t>D</a:t>
            </a:r>
            <a:r>
              <a:rPr lang="en-US"/>
              <a:t>y in channel</a:t>
            </a:r>
          </a:p>
        </p:txBody>
      </p:sp>
      <p:sp>
        <p:nvSpPr>
          <p:cNvPr id="21513" name="Line 6"/>
          <p:cNvSpPr>
            <a:spLocks noChangeShapeType="1"/>
          </p:cNvSpPr>
          <p:nvPr/>
        </p:nvSpPr>
        <p:spPr bwMode="auto">
          <a:xfrm flipH="1">
            <a:off x="5010150" y="5791200"/>
            <a:ext cx="1749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3765550" y="3543300"/>
            <a:ext cx="52101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 flipH="1">
            <a:off x="692150" y="5295900"/>
            <a:ext cx="43561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AutoShape 9"/>
          <p:cNvSpPr>
            <a:spLocks noChangeArrowheads="1"/>
          </p:cNvSpPr>
          <p:nvPr/>
        </p:nvSpPr>
        <p:spPr bwMode="auto">
          <a:xfrm rot="10800000" flipH="1">
            <a:off x="4451350" y="5137150"/>
            <a:ext cx="317500" cy="139700"/>
          </a:xfrm>
          <a:prstGeom prst="triangle">
            <a:avLst>
              <a:gd name="adj" fmla="val 49995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479925" y="4197350"/>
            <a:ext cx="3997325" cy="1598613"/>
            <a:chOff x="2822" y="2644"/>
            <a:chExt cx="2518" cy="1007"/>
          </a:xfrm>
        </p:grpSpPr>
        <p:sp>
          <p:nvSpPr>
            <p:cNvPr id="21528" name="Freeform 11"/>
            <p:cNvSpPr>
              <a:spLocks/>
            </p:cNvSpPr>
            <p:nvPr/>
          </p:nvSpPr>
          <p:spPr bwMode="auto">
            <a:xfrm>
              <a:off x="2822" y="2757"/>
              <a:ext cx="2518" cy="894"/>
            </a:xfrm>
            <a:custGeom>
              <a:avLst/>
              <a:gdLst>
                <a:gd name="T0" fmla="*/ 247 w 2518"/>
                <a:gd name="T1" fmla="*/ 576 h 894"/>
                <a:gd name="T2" fmla="*/ 1251 w 2518"/>
                <a:gd name="T3" fmla="*/ 0 h 894"/>
                <a:gd name="T4" fmla="*/ 2518 w 2518"/>
                <a:gd name="T5" fmla="*/ 0 h 894"/>
                <a:gd name="T6" fmla="*/ 2508 w 2518"/>
                <a:gd name="T7" fmla="*/ 469 h 894"/>
                <a:gd name="T8" fmla="*/ 1325 w 2518"/>
                <a:gd name="T9" fmla="*/ 453 h 894"/>
                <a:gd name="T10" fmla="*/ 649 w 2518"/>
                <a:gd name="T11" fmla="*/ 822 h 894"/>
                <a:gd name="T12" fmla="*/ 235 w 2518"/>
                <a:gd name="T13" fmla="*/ 883 h 894"/>
                <a:gd name="T14" fmla="*/ 247 w 2518"/>
                <a:gd name="T15" fmla="*/ 576 h 8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18"/>
                <a:gd name="T25" fmla="*/ 0 h 894"/>
                <a:gd name="T26" fmla="*/ 2518 w 2518"/>
                <a:gd name="T27" fmla="*/ 894 h 8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18" h="894">
                  <a:moveTo>
                    <a:pt x="247" y="576"/>
                  </a:moveTo>
                  <a:cubicBezTo>
                    <a:pt x="494" y="559"/>
                    <a:pt x="873" y="16"/>
                    <a:pt x="1251" y="0"/>
                  </a:cubicBezTo>
                  <a:lnTo>
                    <a:pt x="2518" y="0"/>
                  </a:lnTo>
                  <a:lnTo>
                    <a:pt x="2508" y="469"/>
                  </a:lnTo>
                  <a:lnTo>
                    <a:pt x="1325" y="453"/>
                  </a:lnTo>
                  <a:cubicBezTo>
                    <a:pt x="1015" y="512"/>
                    <a:pt x="831" y="750"/>
                    <a:pt x="649" y="822"/>
                  </a:cubicBezTo>
                  <a:cubicBezTo>
                    <a:pt x="467" y="894"/>
                    <a:pt x="480" y="883"/>
                    <a:pt x="235" y="883"/>
                  </a:cubicBezTo>
                  <a:cubicBezTo>
                    <a:pt x="235" y="438"/>
                    <a:pt x="0" y="593"/>
                    <a:pt x="247" y="576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529" name="AutoShape 12"/>
            <p:cNvSpPr>
              <a:spLocks noChangeArrowheads="1"/>
            </p:cNvSpPr>
            <p:nvPr/>
          </p:nvSpPr>
          <p:spPr bwMode="auto">
            <a:xfrm rot="10800000" flipH="1">
              <a:off x="5124" y="2644"/>
              <a:ext cx="200" cy="88"/>
            </a:xfrm>
            <a:prstGeom prst="triangle">
              <a:avLst>
                <a:gd name="adj" fmla="val 49995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18" name="Rectangle 13"/>
          <p:cNvSpPr>
            <a:spLocks noChangeArrowheads="1"/>
          </p:cNvSpPr>
          <p:nvPr/>
        </p:nvSpPr>
        <p:spPr bwMode="auto">
          <a:xfrm>
            <a:off x="6434138" y="5202238"/>
            <a:ext cx="8731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Symbol" pitchFamily="18" charset="2"/>
                <a:sym typeface="Times New Roman" pitchFamily="18" charset="0"/>
              </a:rPr>
              <a:t>D</a:t>
            </a:r>
            <a:r>
              <a:rPr lang="en-US"/>
              <a:t>y</a:t>
            </a:r>
          </a:p>
        </p:txBody>
      </p:sp>
      <p:graphicFrame>
        <p:nvGraphicFramePr>
          <p:cNvPr id="21507" name="Object 14">
            <a:hlinkClick r:id="" action="ppaction://ole?verb=0"/>
          </p:cNvPr>
          <p:cNvGraphicFramePr>
            <a:graphicFrameLocks/>
          </p:cNvGraphicFramePr>
          <p:nvPr/>
        </p:nvGraphicFramePr>
        <p:xfrm>
          <a:off x="7427913" y="5627688"/>
          <a:ext cx="155733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4" imgW="1574640" imgH="368280" progId="Equation.DSMT4">
                  <p:embed/>
                </p:oleObj>
              </mc:Choice>
              <mc:Fallback>
                <p:oleObj name="Equation" r:id="rId4" imgW="1574640" imgH="368280" progId="Equation.DSMT4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7913" y="5627688"/>
                        <a:ext cx="155733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3797300" y="3562350"/>
            <a:ext cx="0" cy="22225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449263" y="2003425"/>
            <a:ext cx="56800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Given upstream depth and discharge find y</a:t>
            </a:r>
            <a:r>
              <a:rPr lang="en-US" baseline="-25000"/>
              <a:t>2</a:t>
            </a:r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7543800" y="3473450"/>
            <a:ext cx="0" cy="18161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H="1">
            <a:off x="5518150" y="4381500"/>
            <a:ext cx="299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23" name="Group 19"/>
          <p:cNvGrpSpPr>
            <a:grpSpLocks/>
          </p:cNvGrpSpPr>
          <p:nvPr/>
        </p:nvGrpSpPr>
        <p:grpSpPr bwMode="auto">
          <a:xfrm>
            <a:off x="4194175" y="5092700"/>
            <a:ext cx="4483100" cy="760413"/>
            <a:chOff x="2504" y="3523"/>
            <a:chExt cx="2824" cy="479"/>
          </a:xfrm>
        </p:grpSpPr>
        <p:sp>
          <p:nvSpPr>
            <p:cNvPr id="21526" name="Freeform 20"/>
            <p:cNvSpPr>
              <a:spLocks/>
            </p:cNvSpPr>
            <p:nvPr/>
          </p:nvSpPr>
          <p:spPr bwMode="auto">
            <a:xfrm>
              <a:off x="2504" y="3523"/>
              <a:ext cx="2816" cy="448"/>
            </a:xfrm>
            <a:custGeom>
              <a:avLst/>
              <a:gdLst>
                <a:gd name="T0" fmla="*/ 2816 w 2816"/>
                <a:gd name="T1" fmla="*/ 0 h 448"/>
                <a:gd name="T2" fmla="*/ 1552 w 2816"/>
                <a:gd name="T3" fmla="*/ 0 h 448"/>
                <a:gd name="T4" fmla="*/ 480 w 2816"/>
                <a:gd name="T5" fmla="*/ 448 h 448"/>
                <a:gd name="T6" fmla="*/ 56 w 2816"/>
                <a:gd name="T7" fmla="*/ 446 h 4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16"/>
                <a:gd name="T13" fmla="*/ 0 h 448"/>
                <a:gd name="T14" fmla="*/ 2816 w 2816"/>
                <a:gd name="T15" fmla="*/ 448 h 4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16" h="448">
                  <a:moveTo>
                    <a:pt x="2816" y="0"/>
                  </a:moveTo>
                  <a:cubicBezTo>
                    <a:pt x="2605" y="0"/>
                    <a:pt x="1952" y="0"/>
                    <a:pt x="1552" y="0"/>
                  </a:cubicBezTo>
                  <a:cubicBezTo>
                    <a:pt x="1152" y="0"/>
                    <a:pt x="960" y="448"/>
                    <a:pt x="480" y="448"/>
                  </a:cubicBezTo>
                  <a:cubicBezTo>
                    <a:pt x="0" y="448"/>
                    <a:pt x="144" y="446"/>
                    <a:pt x="56" y="446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7" name="Freeform 21"/>
            <p:cNvSpPr>
              <a:spLocks/>
            </p:cNvSpPr>
            <p:nvPr/>
          </p:nvSpPr>
          <p:spPr bwMode="auto">
            <a:xfrm>
              <a:off x="2512" y="3554"/>
              <a:ext cx="2816" cy="448"/>
            </a:xfrm>
            <a:custGeom>
              <a:avLst/>
              <a:gdLst>
                <a:gd name="T0" fmla="*/ 2816 w 2816"/>
                <a:gd name="T1" fmla="*/ 0 h 448"/>
                <a:gd name="T2" fmla="*/ 1552 w 2816"/>
                <a:gd name="T3" fmla="*/ 0 h 448"/>
                <a:gd name="T4" fmla="*/ 480 w 2816"/>
                <a:gd name="T5" fmla="*/ 448 h 448"/>
                <a:gd name="T6" fmla="*/ 56 w 2816"/>
                <a:gd name="T7" fmla="*/ 446 h 4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16"/>
                <a:gd name="T13" fmla="*/ 0 h 448"/>
                <a:gd name="T14" fmla="*/ 2816 w 2816"/>
                <a:gd name="T15" fmla="*/ 448 h 4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16" h="448">
                  <a:moveTo>
                    <a:pt x="2816" y="0"/>
                  </a:moveTo>
                  <a:cubicBezTo>
                    <a:pt x="2605" y="0"/>
                    <a:pt x="1952" y="0"/>
                    <a:pt x="1552" y="0"/>
                  </a:cubicBezTo>
                  <a:cubicBezTo>
                    <a:pt x="1152" y="0"/>
                    <a:pt x="960" y="448"/>
                    <a:pt x="480" y="448"/>
                  </a:cubicBezTo>
                  <a:cubicBezTo>
                    <a:pt x="0" y="448"/>
                    <a:pt x="144" y="446"/>
                    <a:pt x="56" y="446"/>
                  </a:cubicBezTo>
                </a:path>
              </a:pathLst>
            </a:custGeom>
            <a:noFill/>
            <a:ln w="76200" cap="flat" cmpd="sng"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-1588" y="6427788"/>
            <a:ext cx="9058276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What happened to the water depth?______________________________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4324350" y="6440488"/>
            <a:ext cx="4524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Increased! Expansion! Energy Loss</a:t>
            </a:r>
          </a:p>
        </p:txBody>
      </p:sp>
      <p:graphicFrame>
        <p:nvGraphicFramePr>
          <p:cNvPr id="27" name="Object 24"/>
          <p:cNvGraphicFramePr>
            <a:graphicFrameLocks noChangeAspect="1"/>
          </p:cNvGraphicFramePr>
          <p:nvPr/>
        </p:nvGraphicFramePr>
        <p:xfrm>
          <a:off x="4749800" y="1681163"/>
          <a:ext cx="4538663" cy="437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97" grpId="0" animBg="1"/>
      <p:bldP spid="28679" grpId="0" animBg="1"/>
      <p:bldP spid="28680" grpId="0" animBg="1"/>
      <p:bldP spid="28687" grpId="0" animBg="1"/>
      <p:bldP spid="28689" grpId="0" animBg="1"/>
      <p:bldP spid="28690" grpId="0" animBg="1"/>
      <p:bldP spid="28694" grpId="0" build="p" autoUpdateAnimBg="0"/>
      <p:bldP spid="28695" grpId="0" build="p" autoUpdateAnimBg="0"/>
      <p:bldGraphic spid="27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1" name="Rectangle 2"/>
          <p:cNvSpPr>
            <a:spLocks noChangeArrowheads="1"/>
          </p:cNvSpPr>
          <p:nvPr/>
        </p:nvSpPr>
        <p:spPr bwMode="auto">
          <a:xfrm>
            <a:off x="7496175" y="3798888"/>
            <a:ext cx="19843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800"/>
              <a:t>P</a:t>
            </a:r>
            <a:endParaRPr lang="en-US" sz="3600"/>
          </a:p>
        </p:txBody>
      </p:sp>
      <p:sp>
        <p:nvSpPr>
          <p:cNvPr id="22542" name="Freeform 3"/>
          <p:cNvSpPr>
            <a:spLocks/>
          </p:cNvSpPr>
          <p:nvPr/>
        </p:nvSpPr>
        <p:spPr bwMode="auto">
          <a:xfrm>
            <a:off x="4711700" y="2984500"/>
            <a:ext cx="3009900" cy="1517650"/>
          </a:xfrm>
          <a:custGeom>
            <a:avLst/>
            <a:gdLst>
              <a:gd name="T0" fmla="*/ 0 w 1896"/>
              <a:gd name="T1" fmla="*/ 0 h 956"/>
              <a:gd name="T2" fmla="*/ 496 w 1896"/>
              <a:gd name="T3" fmla="*/ 704 h 956"/>
              <a:gd name="T4" fmla="*/ 832 w 1896"/>
              <a:gd name="T5" fmla="*/ 744 h 956"/>
              <a:gd name="T6" fmla="*/ 1352 w 1896"/>
              <a:gd name="T7" fmla="*/ 832 h 956"/>
              <a:gd name="T8" fmla="*/ 1896 w 1896"/>
              <a:gd name="T9" fmla="*/ 0 h 956"/>
              <a:gd name="T10" fmla="*/ 0 w 1896"/>
              <a:gd name="T11" fmla="*/ 0 h 9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96"/>
              <a:gd name="T19" fmla="*/ 0 h 956"/>
              <a:gd name="T20" fmla="*/ 1896 w 1896"/>
              <a:gd name="T21" fmla="*/ 956 h 9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96" h="956">
                <a:moveTo>
                  <a:pt x="0" y="0"/>
                </a:moveTo>
                <a:cubicBezTo>
                  <a:pt x="120" y="336"/>
                  <a:pt x="357" y="580"/>
                  <a:pt x="496" y="704"/>
                </a:cubicBezTo>
                <a:cubicBezTo>
                  <a:pt x="635" y="828"/>
                  <a:pt x="689" y="723"/>
                  <a:pt x="832" y="744"/>
                </a:cubicBezTo>
                <a:cubicBezTo>
                  <a:pt x="975" y="765"/>
                  <a:pt x="1175" y="956"/>
                  <a:pt x="1352" y="832"/>
                </a:cubicBezTo>
                <a:cubicBezTo>
                  <a:pt x="1529" y="708"/>
                  <a:pt x="1856" y="336"/>
                  <a:pt x="1896" y="0"/>
                </a:cubicBezTo>
                <a:cubicBezTo>
                  <a:pt x="296" y="0"/>
                  <a:pt x="1624" y="8"/>
                  <a:pt x="0" y="0"/>
                </a:cubicBezTo>
                <a:close/>
              </a:path>
            </a:pathLst>
          </a:custGeom>
          <a:solidFill>
            <a:schemeClr val="hlink"/>
          </a:solidFill>
          <a:ln w="12700" cap="flat" cmpd="sng">
            <a:noFill/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43" name="Line 4"/>
          <p:cNvSpPr>
            <a:spLocks noChangeShapeType="1"/>
          </p:cNvSpPr>
          <p:nvPr/>
        </p:nvSpPr>
        <p:spPr bwMode="auto">
          <a:xfrm>
            <a:off x="4705350" y="2974975"/>
            <a:ext cx="30067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Freeform 5"/>
          <p:cNvSpPr>
            <a:spLocks/>
          </p:cNvSpPr>
          <p:nvPr/>
        </p:nvSpPr>
        <p:spPr bwMode="auto">
          <a:xfrm>
            <a:off x="6773863" y="2800350"/>
            <a:ext cx="331787" cy="174625"/>
          </a:xfrm>
          <a:custGeom>
            <a:avLst/>
            <a:gdLst>
              <a:gd name="T0" fmla="*/ 0 w 416"/>
              <a:gd name="T1" fmla="*/ 0 h 221"/>
              <a:gd name="T2" fmla="*/ 205 w 416"/>
              <a:gd name="T3" fmla="*/ 221 h 221"/>
              <a:gd name="T4" fmla="*/ 416 w 416"/>
              <a:gd name="T5" fmla="*/ 0 h 221"/>
              <a:gd name="T6" fmla="*/ 0 w 416"/>
              <a:gd name="T7" fmla="*/ 0 h 221"/>
              <a:gd name="T8" fmla="*/ 0 60000 65536"/>
              <a:gd name="T9" fmla="*/ 0 60000 65536"/>
              <a:gd name="T10" fmla="*/ 0 60000 65536"/>
              <a:gd name="T11" fmla="*/ 0 60000 65536"/>
              <a:gd name="T12" fmla="*/ 0 w 416"/>
              <a:gd name="T13" fmla="*/ 0 h 221"/>
              <a:gd name="T14" fmla="*/ 416 w 416"/>
              <a:gd name="T15" fmla="*/ 221 h 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6" h="221">
                <a:moveTo>
                  <a:pt x="0" y="0"/>
                </a:moveTo>
                <a:lnTo>
                  <a:pt x="205" y="221"/>
                </a:lnTo>
                <a:lnTo>
                  <a:pt x="416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Rectangle 6"/>
          <p:cNvSpPr>
            <a:spLocks noChangeArrowheads="1"/>
          </p:cNvSpPr>
          <p:nvPr/>
        </p:nvSpPr>
        <p:spPr bwMode="auto">
          <a:xfrm>
            <a:off x="6784975" y="3305175"/>
            <a:ext cx="257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800"/>
              <a:t>A</a:t>
            </a:r>
            <a:endParaRPr lang="en-US" sz="3600"/>
          </a:p>
        </p:txBody>
      </p:sp>
      <p:sp>
        <p:nvSpPr>
          <p:cNvPr id="22546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Critical Flow</a:t>
            </a:r>
          </a:p>
        </p:txBody>
      </p:sp>
      <p:sp>
        <p:nvSpPr>
          <p:cNvPr id="22547" name="Line 8"/>
          <p:cNvSpPr>
            <a:spLocks noChangeShapeType="1"/>
          </p:cNvSpPr>
          <p:nvPr/>
        </p:nvSpPr>
        <p:spPr bwMode="auto">
          <a:xfrm>
            <a:off x="4819650" y="2768600"/>
            <a:ext cx="2832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Rectangle 9"/>
          <p:cNvSpPr>
            <a:spLocks noChangeArrowheads="1"/>
          </p:cNvSpPr>
          <p:nvPr/>
        </p:nvSpPr>
        <p:spPr bwMode="auto">
          <a:xfrm>
            <a:off x="6167438" y="2319338"/>
            <a:ext cx="11652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T</a:t>
            </a:r>
          </a:p>
        </p:txBody>
      </p:sp>
      <p:sp>
        <p:nvSpPr>
          <p:cNvPr id="22549" name="Rectangle 10"/>
          <p:cNvSpPr>
            <a:spLocks noChangeArrowheads="1"/>
          </p:cNvSpPr>
          <p:nvPr/>
        </p:nvSpPr>
        <p:spPr bwMode="auto">
          <a:xfrm>
            <a:off x="7793038" y="2789238"/>
            <a:ext cx="8731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dy</a:t>
            </a:r>
          </a:p>
        </p:txBody>
      </p:sp>
      <p:sp>
        <p:nvSpPr>
          <p:cNvPr id="22550" name="Line 11"/>
          <p:cNvSpPr>
            <a:spLocks noChangeShapeType="1"/>
          </p:cNvSpPr>
          <p:nvPr/>
        </p:nvSpPr>
        <p:spPr bwMode="auto">
          <a:xfrm>
            <a:off x="6159500" y="311785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Rectangle 12"/>
          <p:cNvSpPr>
            <a:spLocks noChangeArrowheads="1"/>
          </p:cNvSpPr>
          <p:nvPr/>
        </p:nvSpPr>
        <p:spPr bwMode="auto">
          <a:xfrm>
            <a:off x="6154738" y="3348038"/>
            <a:ext cx="542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y</a:t>
            </a:r>
          </a:p>
        </p:txBody>
      </p:sp>
      <p:sp>
        <p:nvSpPr>
          <p:cNvPr id="22552" name="Rectangle 13"/>
          <p:cNvSpPr>
            <a:spLocks noChangeArrowheads="1"/>
          </p:cNvSpPr>
          <p:nvPr/>
        </p:nvSpPr>
        <p:spPr bwMode="auto">
          <a:xfrm>
            <a:off x="5672138" y="4732338"/>
            <a:ext cx="24606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T=surface width</a:t>
            </a:r>
          </a:p>
        </p:txBody>
      </p:sp>
      <p:sp>
        <p:nvSpPr>
          <p:cNvPr id="22553" name="Rectangle 14"/>
          <p:cNvSpPr>
            <a:spLocks noChangeArrowheads="1"/>
          </p:cNvSpPr>
          <p:nvPr/>
        </p:nvSpPr>
        <p:spPr bwMode="auto">
          <a:xfrm>
            <a:off x="325438" y="1735138"/>
            <a:ext cx="36163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Find critical depth, y</a:t>
            </a:r>
            <a:r>
              <a:rPr lang="en-US" baseline="-25000"/>
              <a:t>c</a:t>
            </a:r>
          </a:p>
        </p:txBody>
      </p:sp>
      <p:graphicFrame>
        <p:nvGraphicFramePr>
          <p:cNvPr id="22530" name="Object 15">
            <a:hlinkClick r:id="" action="ppaction://ole?verb=0"/>
          </p:cNvPr>
          <p:cNvGraphicFramePr>
            <a:graphicFrameLocks/>
          </p:cNvGraphicFramePr>
          <p:nvPr/>
        </p:nvGraphicFramePr>
        <p:xfrm>
          <a:off x="393700" y="3135313"/>
          <a:ext cx="1960563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1" name="Equation" r:id="rId3" imgW="1981080" imgH="977760" progId="Equation.3">
                  <p:embed/>
                </p:oleObj>
              </mc:Choice>
              <mc:Fallback>
                <p:oleObj name="Equation" r:id="rId3" imgW="1981080" imgH="97776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135313"/>
                        <a:ext cx="1960563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874713" y="2189163"/>
          <a:ext cx="1023937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2" name="Equation" r:id="rId5" imgW="1041120" imgH="927000" progId="Equation.3">
                  <p:embed/>
                </p:oleObj>
              </mc:Choice>
              <mc:Fallback>
                <p:oleObj name="Equation" r:id="rId5" imgW="1041120" imgH="92700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2189163"/>
                        <a:ext cx="1023937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17">
            <a:hlinkClick r:id="" action="ppaction://ole?verb=0"/>
          </p:cNvPr>
          <p:cNvGraphicFramePr>
            <a:graphicFrameLocks/>
          </p:cNvGraphicFramePr>
          <p:nvPr/>
        </p:nvGraphicFramePr>
        <p:xfrm>
          <a:off x="3686175" y="4797425"/>
          <a:ext cx="614363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3" name="Equation" r:id="rId7" imgW="622080" imgH="279360" progId="Equation.DSMT4">
                  <p:embed/>
                </p:oleObj>
              </mc:Choice>
              <mc:Fallback>
                <p:oleObj name="Equation" r:id="rId7" imgW="622080" imgH="279360" progId="Equation.DSMT4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4797425"/>
                        <a:ext cx="614363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18">
            <a:hlinkClick r:id="" action="ppaction://ole?verb=0"/>
          </p:cNvPr>
          <p:cNvGraphicFramePr>
            <a:graphicFrameLocks/>
          </p:cNvGraphicFramePr>
          <p:nvPr/>
        </p:nvGraphicFramePr>
        <p:xfrm>
          <a:off x="496888" y="4587875"/>
          <a:ext cx="25495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4" name="Equation" r:id="rId9" imgW="2565360" imgH="787320" progId="Equation.DSMT4">
                  <p:embed/>
                </p:oleObj>
              </mc:Choice>
              <mc:Fallback>
                <p:oleObj name="Equation" r:id="rId9" imgW="2565360" imgH="787320" progId="Equation.DSMT4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8" y="4587875"/>
                        <a:ext cx="2549525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1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9088" y="5672138"/>
          <a:ext cx="12128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5" name="Equation" r:id="rId11" imgW="1231560" imgH="990360" progId="Equation.3">
                  <p:embed/>
                </p:oleObj>
              </mc:Choice>
              <mc:Fallback>
                <p:oleObj name="Equation" r:id="rId11" imgW="1231560" imgH="99036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8" y="5672138"/>
                        <a:ext cx="12128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4" name="Rectangle 20"/>
          <p:cNvSpPr>
            <a:spLocks noChangeArrowheads="1"/>
          </p:cNvSpPr>
          <p:nvPr/>
        </p:nvSpPr>
        <p:spPr bwMode="auto">
          <a:xfrm>
            <a:off x="4376738" y="1671638"/>
            <a:ext cx="36163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>
                <a:solidFill>
                  <a:schemeClr val="tx2"/>
                </a:solidFill>
              </a:rPr>
              <a:t>Arbitrary cross-section</a:t>
            </a:r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3195638" y="3348038"/>
            <a:ext cx="14001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A=f(y)</a:t>
            </a:r>
          </a:p>
        </p:txBody>
      </p:sp>
      <p:graphicFrame>
        <p:nvGraphicFramePr>
          <p:cNvPr id="22535" name="Object 22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09763" y="5748338"/>
          <a:ext cx="13303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6" name="Equation" r:id="rId13" imgW="1333440" imgH="888840" progId="Equation.3">
                  <p:embed/>
                </p:oleObj>
              </mc:Choice>
              <mc:Fallback>
                <p:oleObj name="Equation" r:id="rId13" imgW="1333440" imgH="88884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5748338"/>
                        <a:ext cx="1330325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2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592513" y="5722938"/>
          <a:ext cx="13176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7" name="Equation" r:id="rId15" imgW="1320480" imgH="888840" progId="Equation.3">
                  <p:embed/>
                </p:oleObj>
              </mc:Choice>
              <mc:Fallback>
                <p:oleObj name="Equation" r:id="rId15" imgW="1320480" imgH="88884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5722938"/>
                        <a:ext cx="1317625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6" name="Rectangle 24" descr="Dark downward diagonal"/>
          <p:cNvSpPr>
            <a:spLocks noChangeArrowheads="1"/>
          </p:cNvSpPr>
          <p:nvPr/>
        </p:nvSpPr>
        <p:spPr bwMode="auto">
          <a:xfrm>
            <a:off x="4749800" y="2971800"/>
            <a:ext cx="2971800" cy="152400"/>
          </a:xfrm>
          <a:prstGeom prst="rect">
            <a:avLst/>
          </a:prstGeom>
          <a:pattFill prst="dkDnDiag">
            <a:fgClr>
              <a:schemeClr val="hlink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57" name="Rectangle 25"/>
          <p:cNvSpPr>
            <a:spLocks noChangeArrowheads="1"/>
          </p:cNvSpPr>
          <p:nvPr/>
        </p:nvSpPr>
        <p:spPr bwMode="auto">
          <a:xfrm>
            <a:off x="7843838" y="3246438"/>
            <a:ext cx="8731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dA</a:t>
            </a:r>
          </a:p>
        </p:txBody>
      </p:sp>
      <p:sp>
        <p:nvSpPr>
          <p:cNvPr id="22558" name="Line 26"/>
          <p:cNvSpPr>
            <a:spLocks noChangeShapeType="1"/>
          </p:cNvSpPr>
          <p:nvPr/>
        </p:nvSpPr>
        <p:spPr bwMode="auto">
          <a:xfrm flipH="1" flipV="1">
            <a:off x="6781800" y="3073400"/>
            <a:ext cx="1092200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59" name="Freeform 27"/>
          <p:cNvSpPr>
            <a:spLocks/>
          </p:cNvSpPr>
          <p:nvPr/>
        </p:nvSpPr>
        <p:spPr bwMode="auto">
          <a:xfrm>
            <a:off x="3975100" y="2578100"/>
            <a:ext cx="4254500" cy="1843088"/>
          </a:xfrm>
          <a:custGeom>
            <a:avLst/>
            <a:gdLst>
              <a:gd name="T0" fmla="*/ 0 w 2680"/>
              <a:gd name="T1" fmla="*/ 8 h 1161"/>
              <a:gd name="T2" fmla="*/ 464 w 2680"/>
              <a:gd name="T3" fmla="*/ 248 h 1161"/>
              <a:gd name="T4" fmla="*/ 1048 w 2680"/>
              <a:gd name="T5" fmla="*/ 1024 h 1161"/>
              <a:gd name="T6" fmla="*/ 1248 w 2680"/>
              <a:gd name="T7" fmla="*/ 992 h 1161"/>
              <a:gd name="T8" fmla="*/ 1688 w 2680"/>
              <a:gd name="T9" fmla="*/ 1136 h 1161"/>
              <a:gd name="T10" fmla="*/ 2360 w 2680"/>
              <a:gd name="T11" fmla="*/ 240 h 1161"/>
              <a:gd name="T12" fmla="*/ 2680 w 2680"/>
              <a:gd name="T13" fmla="*/ 0 h 11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80"/>
              <a:gd name="T22" fmla="*/ 0 h 1161"/>
              <a:gd name="T23" fmla="*/ 2680 w 2680"/>
              <a:gd name="T24" fmla="*/ 1161 h 11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80" h="1161">
                <a:moveTo>
                  <a:pt x="0" y="8"/>
                </a:moveTo>
                <a:cubicBezTo>
                  <a:pt x="144" y="43"/>
                  <a:pt x="377" y="21"/>
                  <a:pt x="464" y="248"/>
                </a:cubicBezTo>
                <a:cubicBezTo>
                  <a:pt x="576" y="520"/>
                  <a:pt x="856" y="952"/>
                  <a:pt x="1048" y="1024"/>
                </a:cubicBezTo>
                <a:cubicBezTo>
                  <a:pt x="1148" y="1060"/>
                  <a:pt x="1141" y="973"/>
                  <a:pt x="1248" y="992"/>
                </a:cubicBezTo>
                <a:cubicBezTo>
                  <a:pt x="1355" y="1011"/>
                  <a:pt x="1629" y="1161"/>
                  <a:pt x="1688" y="1136"/>
                </a:cubicBezTo>
                <a:cubicBezTo>
                  <a:pt x="2080" y="976"/>
                  <a:pt x="2328" y="456"/>
                  <a:pt x="2360" y="240"/>
                </a:cubicBezTo>
                <a:cubicBezTo>
                  <a:pt x="2392" y="24"/>
                  <a:pt x="2602" y="25"/>
                  <a:pt x="2680" y="0"/>
                </a:cubicBezTo>
              </a:path>
            </a:pathLst>
          </a:custGeom>
          <a:noFill/>
          <a:ln w="76200" cap="flat" cmpd="sng">
            <a:pattFill prst="dkUpDiag">
              <a:fgClr>
                <a:schemeClr val="accent1"/>
              </a:fgClr>
              <a:bgClr>
                <a:schemeClr val="bg1"/>
              </a:bgClr>
            </a:patt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7" name="Object 28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86375" y="5759450"/>
          <a:ext cx="82391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name="Equation" r:id="rId17" imgW="825480" imgH="711000" progId="Equation.DSMT4">
                  <p:embed/>
                </p:oleObj>
              </mc:Choice>
              <mc:Fallback>
                <p:oleObj name="Equation" r:id="rId17" imgW="825480" imgH="711000" progId="Equation.DSMT4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75" y="5759450"/>
                        <a:ext cx="82391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0" name="Text Box 29"/>
          <p:cNvSpPr txBox="1">
            <a:spLocks noChangeArrowheads="1"/>
          </p:cNvSpPr>
          <p:nvPr/>
        </p:nvSpPr>
        <p:spPr bwMode="auto">
          <a:xfrm>
            <a:off x="6308725" y="5807075"/>
            <a:ext cx="2562225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Hydraulic Depth</a:t>
            </a:r>
          </a:p>
        </p:txBody>
      </p:sp>
      <p:graphicFrame>
        <p:nvGraphicFramePr>
          <p:cNvPr id="29726" name="Object 30"/>
          <p:cNvGraphicFramePr>
            <a:graphicFrameLocks noChangeAspect="1"/>
          </p:cNvGraphicFramePr>
          <p:nvPr/>
        </p:nvGraphicFramePr>
        <p:xfrm>
          <a:off x="1231900" y="4540250"/>
          <a:ext cx="1295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Equation" r:id="rId19" imgW="1295280" imgH="825480" progId="Equation.DSMT4">
                  <p:embed/>
                </p:oleObj>
              </mc:Choice>
              <mc:Fallback>
                <p:oleObj name="Equation" r:id="rId19" imgW="1295280" imgH="82548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4540250"/>
                        <a:ext cx="1295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1" name="Line 31"/>
          <p:cNvSpPr>
            <a:spLocks noChangeShapeType="1"/>
          </p:cNvSpPr>
          <p:nvPr/>
        </p:nvSpPr>
        <p:spPr bwMode="auto">
          <a:xfrm>
            <a:off x="1143000" y="5435600"/>
            <a:ext cx="149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1" name="Object 32"/>
          <p:cNvGraphicFramePr>
            <a:graphicFrameLocks noChangeAspect="1"/>
          </p:cNvGraphicFramePr>
          <p:nvPr/>
        </p:nvGraphicFramePr>
        <p:xfrm>
          <a:off x="7000875" y="-288925"/>
          <a:ext cx="2116138" cy="2035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29729" name="Line 33"/>
          <p:cNvSpPr>
            <a:spLocks noChangeShapeType="1"/>
          </p:cNvSpPr>
          <p:nvPr/>
        </p:nvSpPr>
        <p:spPr bwMode="auto">
          <a:xfrm>
            <a:off x="8218488" y="866775"/>
            <a:ext cx="0" cy="52228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H="1">
            <a:off x="7172325" y="866775"/>
            <a:ext cx="1046163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31" name="Text Box 35"/>
          <p:cNvSpPr txBox="1">
            <a:spLocks noChangeArrowheads="1"/>
          </p:cNvSpPr>
          <p:nvPr/>
        </p:nvSpPr>
        <p:spPr bwMode="auto">
          <a:xfrm>
            <a:off x="6629400" y="571500"/>
            <a:ext cx="46831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y</a:t>
            </a:r>
            <a:r>
              <a:rPr lang="en-US" sz="2800" baseline="-25000">
                <a:solidFill>
                  <a:schemeClr val="folHlink"/>
                </a:solidFill>
              </a:rPr>
              <a:t>c</a:t>
            </a:r>
          </a:p>
        </p:txBody>
      </p:sp>
      <p:graphicFrame>
        <p:nvGraphicFramePr>
          <p:cNvPr id="29732" name="Object 3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349750" y="4792663"/>
          <a:ext cx="4889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Equation" r:id="rId22" imgW="495000" imgH="342720" progId="Equation.DSMT4">
                  <p:embed/>
                </p:oleObj>
              </mc:Choice>
              <mc:Fallback>
                <p:oleObj name="Equation" r:id="rId22" imgW="495000" imgH="342720" progId="Equation.DSMT4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0" y="4792663"/>
                        <a:ext cx="488950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5" name="Line 37"/>
          <p:cNvSpPr>
            <a:spLocks noChangeShapeType="1"/>
          </p:cNvSpPr>
          <p:nvPr/>
        </p:nvSpPr>
        <p:spPr bwMode="auto">
          <a:xfrm>
            <a:off x="4337050" y="5106988"/>
            <a:ext cx="574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34" name="Text Box 38"/>
          <p:cNvSpPr txBox="1">
            <a:spLocks noChangeArrowheads="1"/>
          </p:cNvSpPr>
          <p:nvPr/>
        </p:nvSpPr>
        <p:spPr bwMode="auto">
          <a:xfrm>
            <a:off x="3395663" y="5159375"/>
            <a:ext cx="43497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More general definition of Fr</a:t>
            </a:r>
          </a:p>
        </p:txBody>
      </p:sp>
      <p:cxnSp>
        <p:nvCxnSpPr>
          <p:cNvPr id="22567" name="AutoShape 39"/>
          <p:cNvCxnSpPr>
            <a:cxnSpLocks noChangeShapeType="1"/>
            <a:stCxn id="29734" idx="1"/>
          </p:cNvCxnSpPr>
          <p:nvPr/>
        </p:nvCxnSpPr>
        <p:spPr bwMode="auto">
          <a:xfrm flipH="1">
            <a:off x="2574925" y="5419725"/>
            <a:ext cx="820738" cy="3286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</p:cxnSp>
      <p:sp>
        <p:nvSpPr>
          <p:cNvPr id="22568" name="Line 40"/>
          <p:cNvSpPr>
            <a:spLocks noChangeShapeType="1"/>
          </p:cNvSpPr>
          <p:nvPr/>
        </p:nvSpPr>
        <p:spPr bwMode="auto">
          <a:xfrm>
            <a:off x="3344863" y="5630863"/>
            <a:ext cx="44148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7" grpId="0" build="p" autoUpdateAnimBg="0"/>
      <p:bldGraphic spid="41" grpId="0">
        <p:bldAsOne/>
      </p:bldGraphic>
      <p:bldP spid="29729" grpId="0" animBg="1"/>
      <p:bldP spid="29730" grpId="0" animBg="1"/>
      <p:bldP spid="29731" grpId="0" build="p" autoUpdateAnimBg="0"/>
      <p:bldP spid="29734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Flow in Round Conduits</a:t>
            </a:r>
          </a:p>
        </p:txBody>
      </p:sp>
      <p:graphicFrame>
        <p:nvGraphicFramePr>
          <p:cNvPr id="23554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8013" y="2036763"/>
          <a:ext cx="216693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Equation" r:id="rId3" imgW="2184120" imgH="888840" progId="Equation.3">
                  <p:embed/>
                </p:oleObj>
              </mc:Choice>
              <mc:Fallback>
                <p:oleObj name="Equation" r:id="rId3" imgW="2184120" imgH="88884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2036763"/>
                        <a:ext cx="2166937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423863" y="3482975"/>
          <a:ext cx="26368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Equation" r:id="rId5" imgW="2654280" imgH="393480" progId="Equation.DSMT4">
                  <p:embed/>
                </p:oleObj>
              </mc:Choice>
              <mc:Fallback>
                <p:oleObj name="Equation" r:id="rId5" imgW="2654280" imgH="39348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3482975"/>
                        <a:ext cx="263683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7200" y="4237038"/>
          <a:ext cx="168275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Equation" r:id="rId7" imgW="1701720" imgH="279360" progId="Equation.3">
                  <p:embed/>
                </p:oleObj>
              </mc:Choice>
              <mc:Fallback>
                <p:oleObj name="Equation" r:id="rId7" imgW="1701720" imgH="27936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237038"/>
                        <a:ext cx="1682750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Oval 6"/>
          <p:cNvSpPr>
            <a:spLocks noChangeArrowheads="1"/>
          </p:cNvSpPr>
          <p:nvPr/>
        </p:nvSpPr>
        <p:spPr bwMode="auto">
          <a:xfrm>
            <a:off x="4183063" y="2289175"/>
            <a:ext cx="3201987" cy="32019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Rectangle 7"/>
          <p:cNvSpPr>
            <a:spLocks noChangeArrowheads="1"/>
          </p:cNvSpPr>
          <p:nvPr/>
        </p:nvSpPr>
        <p:spPr bwMode="auto">
          <a:xfrm>
            <a:off x="4114800" y="1981200"/>
            <a:ext cx="3352800" cy="2590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Rectangle 8" descr="10%"/>
          <p:cNvSpPr>
            <a:spLocks noChangeArrowheads="1"/>
          </p:cNvSpPr>
          <p:nvPr/>
        </p:nvSpPr>
        <p:spPr bwMode="auto">
          <a:xfrm>
            <a:off x="5791200" y="3911600"/>
            <a:ext cx="1435100" cy="660400"/>
          </a:xfrm>
          <a:prstGeom prst="rect">
            <a:avLst/>
          </a:prstGeom>
          <a:pattFill prst="pct10">
            <a:fgClr>
              <a:schemeClr val="folHlink"/>
            </a:fgClr>
            <a:bgClr>
              <a:schemeClr val="bg1"/>
            </a:bgClr>
          </a:pattFill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63" name="Oval 9"/>
          <p:cNvSpPr>
            <a:spLocks noChangeArrowheads="1"/>
          </p:cNvSpPr>
          <p:nvPr/>
        </p:nvSpPr>
        <p:spPr bwMode="auto">
          <a:xfrm>
            <a:off x="4183063" y="2289175"/>
            <a:ext cx="3201987" cy="320198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Line 10"/>
          <p:cNvSpPr>
            <a:spLocks noChangeShapeType="1"/>
          </p:cNvSpPr>
          <p:nvPr/>
        </p:nvSpPr>
        <p:spPr bwMode="auto">
          <a:xfrm>
            <a:off x="4349750" y="4572000"/>
            <a:ext cx="288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Line 11"/>
          <p:cNvSpPr>
            <a:spLocks noChangeShapeType="1"/>
          </p:cNvSpPr>
          <p:nvPr/>
        </p:nvSpPr>
        <p:spPr bwMode="auto">
          <a:xfrm>
            <a:off x="5791200" y="2292350"/>
            <a:ext cx="0" cy="318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Line 12"/>
          <p:cNvSpPr>
            <a:spLocks noChangeShapeType="1"/>
          </p:cNvSpPr>
          <p:nvPr/>
        </p:nvSpPr>
        <p:spPr bwMode="auto">
          <a:xfrm>
            <a:off x="5797550" y="3892550"/>
            <a:ext cx="1435100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Line 13"/>
          <p:cNvSpPr>
            <a:spLocks noChangeShapeType="1"/>
          </p:cNvSpPr>
          <p:nvPr/>
        </p:nvSpPr>
        <p:spPr bwMode="auto">
          <a:xfrm flipH="1">
            <a:off x="4337050" y="3892550"/>
            <a:ext cx="1460500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Freeform 14"/>
          <p:cNvSpPr>
            <a:spLocks/>
          </p:cNvSpPr>
          <p:nvPr/>
        </p:nvSpPr>
        <p:spPr bwMode="auto">
          <a:xfrm>
            <a:off x="5791200" y="4343400"/>
            <a:ext cx="915988" cy="534988"/>
          </a:xfrm>
          <a:custGeom>
            <a:avLst/>
            <a:gdLst>
              <a:gd name="T0" fmla="*/ 0 w 577"/>
              <a:gd name="T1" fmla="*/ 336 h 337"/>
              <a:gd name="T2" fmla="*/ 230 w 577"/>
              <a:gd name="T3" fmla="*/ 252 h 337"/>
              <a:gd name="T4" fmla="*/ 461 w 577"/>
              <a:gd name="T5" fmla="*/ 84 h 337"/>
              <a:gd name="T6" fmla="*/ 576 w 577"/>
              <a:gd name="T7" fmla="*/ 0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577"/>
              <a:gd name="T13" fmla="*/ 0 h 337"/>
              <a:gd name="T14" fmla="*/ 577 w 577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" h="337">
                <a:moveTo>
                  <a:pt x="0" y="336"/>
                </a:moveTo>
                <a:lnTo>
                  <a:pt x="230" y="252"/>
                </a:lnTo>
                <a:lnTo>
                  <a:pt x="461" y="84"/>
                </a:lnTo>
                <a:lnTo>
                  <a:pt x="576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Rectangle 15"/>
          <p:cNvSpPr>
            <a:spLocks noChangeArrowheads="1"/>
          </p:cNvSpPr>
          <p:nvPr/>
        </p:nvSpPr>
        <p:spPr bwMode="auto">
          <a:xfrm>
            <a:off x="6151563" y="4475163"/>
            <a:ext cx="3397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latin typeface="Symbol" pitchFamily="18" charset="2"/>
              </a:rPr>
              <a:t></a:t>
            </a:r>
          </a:p>
        </p:txBody>
      </p:sp>
      <p:sp>
        <p:nvSpPr>
          <p:cNvPr id="23570" name="Line 16"/>
          <p:cNvSpPr>
            <a:spLocks noChangeShapeType="1"/>
          </p:cNvSpPr>
          <p:nvPr/>
        </p:nvSpPr>
        <p:spPr bwMode="auto">
          <a:xfrm>
            <a:off x="6330950" y="5486400"/>
            <a:ext cx="2120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Line 17"/>
          <p:cNvSpPr>
            <a:spLocks noChangeShapeType="1"/>
          </p:cNvSpPr>
          <p:nvPr/>
        </p:nvSpPr>
        <p:spPr bwMode="auto">
          <a:xfrm>
            <a:off x="7321550" y="4572000"/>
            <a:ext cx="1130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Line 18"/>
          <p:cNvSpPr>
            <a:spLocks noChangeShapeType="1"/>
          </p:cNvSpPr>
          <p:nvPr/>
        </p:nvSpPr>
        <p:spPr bwMode="auto">
          <a:xfrm>
            <a:off x="8229600" y="4578350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Rectangle 19"/>
          <p:cNvSpPr>
            <a:spLocks noChangeArrowheads="1"/>
          </p:cNvSpPr>
          <p:nvPr/>
        </p:nvSpPr>
        <p:spPr bwMode="auto">
          <a:xfrm>
            <a:off x="8056563" y="4795838"/>
            <a:ext cx="346075" cy="4540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/>
              <a:t>y</a:t>
            </a:r>
          </a:p>
        </p:txBody>
      </p:sp>
      <p:sp>
        <p:nvSpPr>
          <p:cNvPr id="23574" name="AutoShape 20"/>
          <p:cNvSpPr>
            <a:spLocks noChangeArrowheads="1"/>
          </p:cNvSpPr>
          <p:nvPr/>
        </p:nvSpPr>
        <p:spPr bwMode="auto">
          <a:xfrm rot="10800000" flipH="1">
            <a:off x="5111750" y="4349750"/>
            <a:ext cx="292100" cy="215900"/>
          </a:xfrm>
          <a:prstGeom prst="triangle">
            <a:avLst>
              <a:gd name="adj" fmla="val 49995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1"/>
          <p:cNvSpPr>
            <a:spLocks noChangeShapeType="1"/>
          </p:cNvSpPr>
          <p:nvPr/>
        </p:nvSpPr>
        <p:spPr bwMode="auto">
          <a:xfrm>
            <a:off x="4343400" y="4730750"/>
            <a:ext cx="0" cy="158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2"/>
          <p:cNvSpPr>
            <a:spLocks noChangeShapeType="1"/>
          </p:cNvSpPr>
          <p:nvPr/>
        </p:nvSpPr>
        <p:spPr bwMode="auto">
          <a:xfrm>
            <a:off x="7239000" y="4730750"/>
            <a:ext cx="0" cy="158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Line 23"/>
          <p:cNvSpPr>
            <a:spLocks noChangeShapeType="1"/>
          </p:cNvSpPr>
          <p:nvPr/>
        </p:nvSpPr>
        <p:spPr bwMode="auto">
          <a:xfrm>
            <a:off x="4349750" y="6096000"/>
            <a:ext cx="288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Rectangle 24"/>
          <p:cNvSpPr>
            <a:spLocks noChangeArrowheads="1"/>
          </p:cNvSpPr>
          <p:nvPr/>
        </p:nvSpPr>
        <p:spPr bwMode="auto">
          <a:xfrm>
            <a:off x="5618163" y="5862638"/>
            <a:ext cx="346075" cy="4540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/>
              <a:t>T</a:t>
            </a:r>
          </a:p>
        </p:txBody>
      </p:sp>
      <p:sp>
        <p:nvSpPr>
          <p:cNvPr id="23579" name="Rectangle 25"/>
          <p:cNvSpPr>
            <a:spLocks noChangeArrowheads="1"/>
          </p:cNvSpPr>
          <p:nvPr/>
        </p:nvSpPr>
        <p:spPr bwMode="auto">
          <a:xfrm>
            <a:off x="5084763" y="4779963"/>
            <a:ext cx="401637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A</a:t>
            </a:r>
          </a:p>
        </p:txBody>
      </p:sp>
      <p:sp>
        <p:nvSpPr>
          <p:cNvPr id="23580" name="Rectangle 26"/>
          <p:cNvSpPr>
            <a:spLocks noChangeArrowheads="1"/>
          </p:cNvSpPr>
          <p:nvPr/>
        </p:nvSpPr>
        <p:spPr bwMode="auto">
          <a:xfrm>
            <a:off x="6380163" y="3789363"/>
            <a:ext cx="2825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r</a:t>
            </a:r>
          </a:p>
        </p:txBody>
      </p:sp>
      <p:graphicFrame>
        <p:nvGraphicFramePr>
          <p:cNvPr id="23557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7200" y="4876800"/>
          <a:ext cx="1185863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Equation" r:id="rId9" imgW="1206360" imgH="279360" progId="Equation.3">
                  <p:embed/>
                </p:oleObj>
              </mc:Choice>
              <mc:Fallback>
                <p:oleObj name="Equation" r:id="rId9" imgW="1206360" imgH="27936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76800"/>
                        <a:ext cx="1185863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1616075" y="3086100"/>
            <a:ext cx="10636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radians</a:t>
            </a:r>
          </a:p>
        </p:txBody>
      </p:sp>
      <p:sp>
        <p:nvSpPr>
          <p:cNvPr id="23582" name="Line 29"/>
          <p:cNvSpPr>
            <a:spLocks noChangeShapeType="1"/>
          </p:cNvSpPr>
          <p:nvPr/>
        </p:nvSpPr>
        <p:spPr bwMode="auto">
          <a:xfrm>
            <a:off x="1625600" y="345440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83" name="Text Box 30"/>
          <p:cNvSpPr txBox="1">
            <a:spLocks noChangeArrowheads="1"/>
          </p:cNvSpPr>
          <p:nvPr/>
        </p:nvSpPr>
        <p:spPr bwMode="auto">
          <a:xfrm>
            <a:off x="222250" y="5330825"/>
            <a:ext cx="3857625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sz="2800"/>
              <a:t>Maximum discharge when y = ______</a:t>
            </a:r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1878013" y="5778500"/>
            <a:ext cx="10223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0.938d</a:t>
            </a:r>
          </a:p>
        </p:txBody>
      </p:sp>
      <p:graphicFrame>
        <p:nvGraphicFramePr>
          <p:cNvPr id="18464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6600825" y="1831975"/>
          <a:ext cx="2270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Equation" r:id="rId11" imgW="2286000" imgH="393480" progId="Equation.DSMT4">
                  <p:embed/>
                </p:oleObj>
              </mc:Choice>
              <mc:Fallback>
                <p:oleObj name="Equation" r:id="rId11" imgW="2286000" imgH="39348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1831975"/>
                        <a:ext cx="22701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5" name="Rectangle 33" descr="10%"/>
          <p:cNvSpPr>
            <a:spLocks noChangeArrowheads="1"/>
          </p:cNvSpPr>
          <p:nvPr/>
        </p:nvSpPr>
        <p:spPr bwMode="auto">
          <a:xfrm>
            <a:off x="5943600" y="1905000"/>
            <a:ext cx="571500" cy="304800"/>
          </a:xfrm>
          <a:prstGeom prst="rect">
            <a:avLst/>
          </a:prstGeom>
          <a:pattFill prst="pct10">
            <a:fgClr>
              <a:schemeClr val="folHlink"/>
            </a:fgClr>
            <a:bgClr>
              <a:schemeClr val="bg1"/>
            </a:bgClr>
          </a:pattFill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animBg="1"/>
      <p:bldP spid="18460" grpId="0" build="p" autoUpdateAnimBg="0"/>
      <p:bldP spid="18463" grpId="0" build="p" autoUpdateAnimBg="0"/>
      <p:bldP spid="184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</p:txBody>
      </p:sp>
      <p:graphicFrame>
        <p:nvGraphicFramePr>
          <p:cNvPr id="24578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5618163" y="2006600"/>
          <a:ext cx="12128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6" name="Equation" r:id="rId3" imgW="1231560" imgH="990360" progId="Equation.3">
                  <p:embed/>
                </p:oleObj>
              </mc:Choice>
              <mc:Fallback>
                <p:oleObj name="Equation" r:id="rId3" imgW="1231560" imgH="99036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3" y="2006600"/>
                        <a:ext cx="12128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8013" y="2036763"/>
          <a:ext cx="216693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7" name="Equation" r:id="rId5" imgW="2184120" imgH="888840" progId="Equation.3">
                  <p:embed/>
                </p:oleObj>
              </mc:Choice>
              <mc:Fallback>
                <p:oleObj name="Equation" r:id="rId5" imgW="2184120" imgH="8888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2036763"/>
                        <a:ext cx="2166937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23863" y="3482975"/>
          <a:ext cx="26368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8" name="Equation" r:id="rId7" imgW="2654280" imgH="393480" progId="Equation.DSMT4">
                  <p:embed/>
                </p:oleObj>
              </mc:Choice>
              <mc:Fallback>
                <p:oleObj name="Equation" r:id="rId7" imgW="2654280" imgH="3934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3482975"/>
                        <a:ext cx="263683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7200" y="4237038"/>
          <a:ext cx="168275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9" name="Equation" r:id="rId9" imgW="1701720" imgH="279360" progId="Equation.DSMT4">
                  <p:embed/>
                </p:oleObj>
              </mc:Choice>
              <mc:Fallback>
                <p:oleObj name="Equation" r:id="rId9" imgW="1701720" imgH="27936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237038"/>
                        <a:ext cx="1682750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7200" y="4876800"/>
          <a:ext cx="1185863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0" name="Equation" r:id="rId11" imgW="1206360" imgH="279360" progId="Equation.3">
                  <p:embed/>
                </p:oleObj>
              </mc:Choice>
              <mc:Fallback>
                <p:oleObj name="Equation" r:id="rId11" imgW="1206360" imgH="27936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76800"/>
                        <a:ext cx="1185863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1616075" y="3086100"/>
            <a:ext cx="10636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radians</a:t>
            </a:r>
          </a:p>
        </p:txBody>
      </p:sp>
      <p:sp>
        <p:nvSpPr>
          <p:cNvPr id="24586" name="Line 29"/>
          <p:cNvSpPr>
            <a:spLocks noChangeShapeType="1"/>
          </p:cNvSpPr>
          <p:nvPr/>
        </p:nvSpPr>
        <p:spPr bwMode="auto">
          <a:xfrm>
            <a:off x="1625600" y="345440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4583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5335848" y="3628037"/>
          <a:ext cx="18367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1" name="Equation" r:id="rId13" imgW="1866600" imgH="545760" progId="Equation.DSMT4">
                  <p:embed/>
                </p:oleObj>
              </mc:Choice>
              <mc:Fallback>
                <p:oleObj name="Equation" r:id="rId13" imgW="1866600" imgH="545760" progId="Equation.DSMT4">
                  <p:embed/>
                  <p:pic>
                    <p:nvPicPr>
                      <p:cNvPr id="0" name="Picture 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848" y="3628037"/>
                        <a:ext cx="18367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89807" y="3062261"/>
          <a:ext cx="6873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2" name="Equation" r:id="rId15" imgW="698400" imgH="507960" progId="Equation.DSMT4">
                  <p:embed/>
                </p:oleObj>
              </mc:Choice>
              <mc:Fallback>
                <p:oleObj name="Equation" r:id="rId15" imgW="698400" imgH="507960" progId="Equation.DSMT4">
                  <p:embed/>
                  <p:pic>
                    <p:nvPicPr>
                      <p:cNvPr id="0" name="Picture 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807" y="3062261"/>
                        <a:ext cx="6873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98190" y="4366249"/>
          <a:ext cx="774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3" name="Equation" r:id="rId17" imgW="787320" imgH="444240" progId="Equation.DSMT4">
                  <p:embed/>
                </p:oleObj>
              </mc:Choice>
              <mc:Fallback>
                <p:oleObj name="Equation" r:id="rId17" imgW="787320" imgH="444240" progId="Equation.DSMT4">
                  <p:embed/>
                  <p:pic>
                    <p:nvPicPr>
                      <p:cNvPr id="0" name="Picture 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8190" y="4366249"/>
                        <a:ext cx="7747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941388" y="5629275"/>
          <a:ext cx="995362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4" name="Equation" r:id="rId19" imgW="1002960" imgH="253800" progId="Equation.DSMT4">
                  <p:embed/>
                </p:oleObj>
              </mc:Choice>
              <mc:Fallback>
                <p:oleObj name="Equation" r:id="rId19" imgW="1002960" imgH="253800" progId="Equation.DSMT4">
                  <p:embed/>
                  <p:pic>
                    <p:nvPicPr>
                      <p:cNvPr id="0" name="Picture 10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5629275"/>
                        <a:ext cx="995362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4325938" y="4959350"/>
          <a:ext cx="26733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" name="Equation" r:id="rId21" imgW="2717640" imgH="533160" progId="Equation.DSMT4">
                  <p:embed/>
                </p:oleObj>
              </mc:Choice>
              <mc:Fallback>
                <p:oleObj name="Equation" r:id="rId21" imgW="2717640" imgH="533160" progId="Equation.DSMT4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938" y="4959350"/>
                        <a:ext cx="267335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02138" y="5705475"/>
          <a:ext cx="26098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23" imgW="2654280" imgH="355320" progId="Equation.DSMT4">
                  <p:embed/>
                </p:oleObj>
              </mc:Choice>
              <mc:Fallback>
                <p:oleObj name="Equation" r:id="rId23" imgW="2654280" imgH="355320" progId="Equation.DSMT4">
                  <p:embed/>
                  <p:pic>
                    <p:nvPicPr>
                      <p:cNvPr id="0" name="Picture 1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38" y="5705475"/>
                        <a:ext cx="26098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1176338" y="6327775"/>
          <a:ext cx="17732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Equation" r:id="rId25" imgW="1803240" imgH="431640" progId="Equation.DSMT4">
                  <p:embed/>
                </p:oleObj>
              </mc:Choice>
              <mc:Fallback>
                <p:oleObj name="Equation" r:id="rId25" imgW="1803240" imgH="431640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6327775"/>
                        <a:ext cx="1773237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605134" y="6250897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theta and get 1.958 </a:t>
            </a:r>
            <a:r>
              <a:rPr lang="en-US" dirty="0" err="1" smtClean="0"/>
              <a:t>rad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15200" y="3889948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Critical flow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Topics in Open Channel Flow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sz="2800" smtClean="0"/>
              <a:t>Uniform Flow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Discharge-Depth relationships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Channel transitions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Control structures (sluice gates, weirs…)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Rapid changes in bottom elevation or cross section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Critical, Subcritical and Supercritical Flow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Hydraulic Jump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Gradually Varied Flow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Classification of flows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Surface profiles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598863" y="1955800"/>
            <a:ext cx="17986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normal depth</a:t>
            </a: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3517900" y="2311400"/>
            <a:ext cx="1905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 Max Flow equation for D</a:t>
            </a:r>
            <a:endParaRPr lang="en-US" dirty="0"/>
          </a:p>
        </p:txBody>
      </p:sp>
      <p:graphicFrame>
        <p:nvGraphicFramePr>
          <p:cNvPr id="151554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504825" y="1816100"/>
          <a:ext cx="25479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2" name="Equation" r:id="rId3" imgW="2590560" imgH="507960" progId="Equation.DSMT4">
                  <p:embed/>
                </p:oleObj>
              </mc:Choice>
              <mc:Fallback>
                <p:oleObj name="Equation" r:id="rId3" imgW="2590560" imgH="507960" progId="Equation.DSMT4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1816100"/>
                        <a:ext cx="25479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534988" y="2352675"/>
          <a:ext cx="2522537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3" name="Equation" r:id="rId5" imgW="2565360" imgH="672840" progId="Equation.DSMT4">
                  <p:embed/>
                </p:oleObj>
              </mc:Choice>
              <mc:Fallback>
                <p:oleObj name="Equation" r:id="rId5" imgW="2565360" imgH="67284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2352675"/>
                        <a:ext cx="2522537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Critical Flow:</a:t>
            </a:r>
            <a:br>
              <a:rPr lang="en-US" smtClean="0"/>
            </a:br>
            <a:r>
              <a:rPr lang="en-US" smtClean="0"/>
              <a:t>Rectangular channel</a:t>
            </a:r>
          </a:p>
        </p:txBody>
      </p:sp>
      <p:sp>
        <p:nvSpPr>
          <p:cNvPr id="25610" name="Rectangle 3"/>
          <p:cNvSpPr>
            <a:spLocks noChangeArrowheads="1"/>
          </p:cNvSpPr>
          <p:nvPr/>
        </p:nvSpPr>
        <p:spPr bwMode="auto">
          <a:xfrm>
            <a:off x="5784850" y="2419350"/>
            <a:ext cx="2489200" cy="939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Line 4"/>
          <p:cNvSpPr>
            <a:spLocks noChangeShapeType="1"/>
          </p:cNvSpPr>
          <p:nvPr/>
        </p:nvSpPr>
        <p:spPr bwMode="auto">
          <a:xfrm flipV="1">
            <a:off x="5778500" y="1898650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Line 5"/>
          <p:cNvSpPr>
            <a:spLocks noChangeShapeType="1"/>
          </p:cNvSpPr>
          <p:nvPr/>
        </p:nvSpPr>
        <p:spPr bwMode="auto">
          <a:xfrm flipV="1">
            <a:off x="8267700" y="1885950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Line 6"/>
          <p:cNvSpPr>
            <a:spLocks noChangeShapeType="1"/>
          </p:cNvSpPr>
          <p:nvPr/>
        </p:nvSpPr>
        <p:spPr bwMode="auto">
          <a:xfrm>
            <a:off x="7632700" y="2419350"/>
            <a:ext cx="0" cy="93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Rectangle 7"/>
          <p:cNvSpPr>
            <a:spLocks noChangeArrowheads="1"/>
          </p:cNvSpPr>
          <p:nvPr/>
        </p:nvSpPr>
        <p:spPr bwMode="auto">
          <a:xfrm>
            <a:off x="7437438" y="2662238"/>
            <a:ext cx="682625" cy="4540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y</a:t>
            </a:r>
            <a:r>
              <a:rPr lang="en-US" baseline="-25000"/>
              <a:t>c</a:t>
            </a:r>
          </a:p>
        </p:txBody>
      </p:sp>
      <p:sp>
        <p:nvSpPr>
          <p:cNvPr id="25615" name="Line 8"/>
          <p:cNvSpPr>
            <a:spLocks noChangeShapeType="1"/>
          </p:cNvSpPr>
          <p:nvPr/>
        </p:nvSpPr>
        <p:spPr bwMode="auto">
          <a:xfrm>
            <a:off x="5784850" y="1955800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Rectangle 9"/>
          <p:cNvSpPr>
            <a:spLocks noChangeArrowheads="1"/>
          </p:cNvSpPr>
          <p:nvPr/>
        </p:nvSpPr>
        <p:spPr bwMode="auto">
          <a:xfrm>
            <a:off x="6827838" y="1773238"/>
            <a:ext cx="479425" cy="4540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T</a:t>
            </a:r>
            <a:endParaRPr lang="en-US" baseline="-25000"/>
          </a:p>
        </p:txBody>
      </p:sp>
      <p:sp>
        <p:nvSpPr>
          <p:cNvPr id="25617" name="Rectangle 10"/>
          <p:cNvSpPr>
            <a:spLocks noChangeArrowheads="1"/>
          </p:cNvSpPr>
          <p:nvPr/>
        </p:nvSpPr>
        <p:spPr bwMode="auto">
          <a:xfrm>
            <a:off x="6218238" y="2725738"/>
            <a:ext cx="5683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A</a:t>
            </a:r>
            <a:r>
              <a:rPr lang="en-US" baseline="-25000"/>
              <a:t>c</a:t>
            </a:r>
          </a:p>
        </p:txBody>
      </p:sp>
      <p:graphicFrame>
        <p:nvGraphicFramePr>
          <p:cNvPr id="25602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993775" y="1741488"/>
          <a:ext cx="12128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0" name="Equation" r:id="rId3" imgW="1231560" imgH="990360" progId="Equation.3">
                  <p:embed/>
                </p:oleObj>
              </mc:Choice>
              <mc:Fallback>
                <p:oleObj name="Equation" r:id="rId3" imgW="1231560" imgH="99036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1741488"/>
                        <a:ext cx="12128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12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85850" y="2857500"/>
          <a:ext cx="107156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1" name="Equation" r:id="rId5" imgW="1091880" imgH="342720" progId="Equation.3">
                  <p:embed/>
                </p:oleObj>
              </mc:Choice>
              <mc:Fallback>
                <p:oleObj name="Equation" r:id="rId5" imgW="1091880" imgH="34272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2857500"/>
                        <a:ext cx="107156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2786063" y="2835275"/>
          <a:ext cx="1263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2" name="Equation" r:id="rId7" imgW="1282680" imgH="380880" progId="Equation.3">
                  <p:embed/>
                </p:oleObj>
              </mc:Choice>
              <mc:Fallback>
                <p:oleObj name="Equation" r:id="rId7" imgW="1282680" imgH="38088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2835275"/>
                        <a:ext cx="12636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14">
            <a:hlinkClick r:id="" action="ppaction://ole?verb=0"/>
          </p:cNvPr>
          <p:cNvGraphicFramePr>
            <a:graphicFrameLocks/>
          </p:cNvGraphicFramePr>
          <p:nvPr/>
        </p:nvGraphicFramePr>
        <p:xfrm>
          <a:off x="787400" y="3425825"/>
          <a:ext cx="195262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Equation" r:id="rId9" imgW="1968480" imgH="977760" progId="Equation.3">
                  <p:embed/>
                </p:oleObj>
              </mc:Choice>
              <mc:Fallback>
                <p:oleObj name="Equation" r:id="rId9" imgW="1968480" imgH="97776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3425825"/>
                        <a:ext cx="1952625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15">
            <a:hlinkClick r:id="" action="ppaction://ole?verb=0"/>
          </p:cNvPr>
          <p:cNvGraphicFramePr>
            <a:graphicFrameLocks/>
          </p:cNvGraphicFramePr>
          <p:nvPr/>
        </p:nvGraphicFramePr>
        <p:xfrm>
          <a:off x="860425" y="4597400"/>
          <a:ext cx="1731963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" name="Equation" r:id="rId11" imgW="1752480" imgH="1117440" progId="Equation.3">
                  <p:embed/>
                </p:oleObj>
              </mc:Choice>
              <mc:Fallback>
                <p:oleObj name="Equation" r:id="rId11" imgW="1752480" imgH="11174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4597400"/>
                        <a:ext cx="1731963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955675" y="5932488"/>
          <a:ext cx="131603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5" name="Equation" r:id="rId13" imgW="1333440" imgH="469800" progId="Equation.3">
                  <p:embed/>
                </p:oleObj>
              </mc:Choice>
              <mc:Fallback>
                <p:oleObj name="Equation" r:id="rId13" imgW="1333440" imgH="46980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5932488"/>
                        <a:ext cx="1316038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8" name="Text Box 17"/>
          <p:cNvSpPr txBox="1">
            <a:spLocks noChangeArrowheads="1"/>
          </p:cNvSpPr>
          <p:nvPr/>
        </p:nvSpPr>
        <p:spPr bwMode="auto">
          <a:xfrm>
            <a:off x="3694113" y="4848225"/>
            <a:ext cx="3913187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Only for rectangular channels!</a:t>
            </a:r>
          </a:p>
        </p:txBody>
      </p:sp>
      <p:graphicFrame>
        <p:nvGraphicFramePr>
          <p:cNvPr id="25608" name="Object 1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28975" y="2025650"/>
          <a:ext cx="74771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6" name="Equation" r:id="rId15" imgW="761760" imgH="380880" progId="Equation.3">
                  <p:embed/>
                </p:oleObj>
              </mc:Choice>
              <mc:Fallback>
                <p:oleObj name="Equation" r:id="rId15" imgW="761760" imgH="38088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2025650"/>
                        <a:ext cx="747713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2779713" y="5915025"/>
            <a:ext cx="48101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Given the depth we can find the flow!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Critical Flow Relationships:</a:t>
            </a:r>
            <a:br>
              <a:rPr lang="en-US" smtClean="0"/>
            </a:br>
            <a:r>
              <a:rPr lang="en-US" smtClean="0"/>
              <a:t>Rectangular Channels</a:t>
            </a:r>
          </a:p>
        </p:txBody>
      </p:sp>
      <p:graphicFrame>
        <p:nvGraphicFramePr>
          <p:cNvPr id="26626" name="Object 3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661441"/>
              </p:ext>
            </p:extLst>
          </p:nvPr>
        </p:nvGraphicFramePr>
        <p:xfrm>
          <a:off x="681038" y="1843088"/>
          <a:ext cx="17335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6" name="Equation" r:id="rId3" imgW="1752480" imgH="1117440" progId="Equation.DSMT4">
                  <p:embed/>
                </p:oleObj>
              </mc:Choice>
              <mc:Fallback>
                <p:oleObj name="Equation" r:id="rId3" imgW="1752480" imgH="111744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1843088"/>
                        <a:ext cx="173355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7262813" y="2178050"/>
          <a:ext cx="11620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7" name="Equation" r:id="rId5" imgW="1180800" imgH="380880" progId="Equation.3">
                  <p:embed/>
                </p:oleObj>
              </mc:Choice>
              <mc:Fallback>
                <p:oleObj name="Equation" r:id="rId5" imgW="1180800" imgH="38088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2813" y="2178050"/>
                        <a:ext cx="116205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3849688" y="1846263"/>
          <a:ext cx="174625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" name="Equation" r:id="rId7" imgW="1765080" imgH="1041120" progId="Equation.3">
                  <p:embed/>
                </p:oleObj>
              </mc:Choice>
              <mc:Fallback>
                <p:oleObj name="Equation" r:id="rId7" imgW="1765080" imgH="104112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688" y="1846263"/>
                        <a:ext cx="1746250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714375" y="4672013"/>
          <a:ext cx="114935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9" name="Equation" r:id="rId9" imgW="1168200" imgH="977760" progId="Equation.3">
                  <p:embed/>
                </p:oleObj>
              </mc:Choice>
              <mc:Fallback>
                <p:oleObj name="Equation" r:id="rId9" imgW="1168200" imgH="97776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4672013"/>
                        <a:ext cx="1149350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0700" y="3282950"/>
          <a:ext cx="12890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0" name="Equation" r:id="rId11" imgW="1307880" imgH="952200" progId="Equation.3">
                  <p:embed/>
                </p:oleObj>
              </mc:Choice>
              <mc:Fallback>
                <p:oleObj name="Equation" r:id="rId11" imgW="1307880" imgH="9522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3282950"/>
                        <a:ext cx="128905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2363788" y="3473450"/>
            <a:ext cx="20510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Froude number</a:t>
            </a:r>
          </a:p>
        </p:txBody>
      </p:sp>
      <p:sp>
        <p:nvSpPr>
          <p:cNvPr id="26638" name="Line 9"/>
          <p:cNvSpPr>
            <a:spLocks noChangeShapeType="1"/>
          </p:cNvSpPr>
          <p:nvPr/>
        </p:nvSpPr>
        <p:spPr bwMode="auto">
          <a:xfrm>
            <a:off x="2441575" y="5149850"/>
            <a:ext cx="5842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Rectangle 10"/>
          <p:cNvSpPr>
            <a:spLocks noChangeArrowheads="1"/>
          </p:cNvSpPr>
          <p:nvPr/>
        </p:nvSpPr>
        <p:spPr bwMode="auto">
          <a:xfrm>
            <a:off x="5245100" y="4867275"/>
            <a:ext cx="21177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velocity head =</a:t>
            </a:r>
          </a:p>
        </p:txBody>
      </p:sp>
      <p:sp>
        <p:nvSpPr>
          <p:cNvPr id="26640" name="Rectangle 11"/>
          <p:cNvSpPr>
            <a:spLocks noChangeArrowheads="1"/>
          </p:cNvSpPr>
          <p:nvPr/>
        </p:nvSpPr>
        <p:spPr bwMode="auto">
          <a:xfrm>
            <a:off x="5943600" y="2151063"/>
            <a:ext cx="98425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/>
              <a:t>because</a:t>
            </a:r>
          </a:p>
        </p:txBody>
      </p:sp>
      <p:graphicFrame>
        <p:nvGraphicFramePr>
          <p:cNvPr id="26631" name="Object 12">
            <a:hlinkClick r:id="" action="ppaction://ole?verb=0"/>
          </p:cNvPr>
          <p:cNvGraphicFramePr>
            <a:graphicFrameLocks/>
          </p:cNvGraphicFramePr>
          <p:nvPr/>
        </p:nvGraphicFramePr>
        <p:xfrm>
          <a:off x="3538538" y="4654550"/>
          <a:ext cx="118586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1" name="Equation" r:id="rId13" imgW="1206360" imgH="977760" progId="Equation.3">
                  <p:embed/>
                </p:oleObj>
              </mc:Choice>
              <mc:Fallback>
                <p:oleObj name="Equation" r:id="rId13" imgW="1206360" imgH="97776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8" y="4654550"/>
                        <a:ext cx="1185862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2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538538" y="5759450"/>
          <a:ext cx="17065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2" name="Equation" r:id="rId15" imgW="1726920" imgH="863280" progId="Equation.3">
                  <p:embed/>
                </p:oleObj>
              </mc:Choice>
              <mc:Fallback>
                <p:oleObj name="Equation" r:id="rId15" imgW="1726920" imgH="86328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8" y="5759450"/>
                        <a:ext cx="170656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1" name="Line 14"/>
          <p:cNvSpPr>
            <a:spLocks noChangeShapeType="1"/>
          </p:cNvSpPr>
          <p:nvPr/>
        </p:nvSpPr>
        <p:spPr bwMode="auto">
          <a:xfrm>
            <a:off x="5548313" y="6145213"/>
            <a:ext cx="719137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33" name="Object 15">
            <a:hlinkClick r:id="" action="ppaction://ole?verb=0"/>
          </p:cNvPr>
          <p:cNvGraphicFramePr>
            <a:graphicFrameLocks/>
          </p:cNvGraphicFramePr>
          <p:nvPr/>
        </p:nvGraphicFramePr>
        <p:xfrm>
          <a:off x="6456363" y="5708650"/>
          <a:ext cx="12620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name="Equation" r:id="rId17" imgW="1282680" imgH="876240" progId="Equation.3">
                  <p:embed/>
                </p:oleObj>
              </mc:Choice>
              <mc:Fallback>
                <p:oleObj name="Equation" r:id="rId17" imgW="1282680" imgH="8762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363" y="5708650"/>
                        <a:ext cx="1262062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2" name="Line 16"/>
          <p:cNvSpPr>
            <a:spLocks noChangeShapeType="1"/>
          </p:cNvSpPr>
          <p:nvPr/>
        </p:nvSpPr>
        <p:spPr bwMode="auto">
          <a:xfrm>
            <a:off x="4903788" y="3775075"/>
            <a:ext cx="1525587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3" name="Rectangle 17"/>
          <p:cNvSpPr>
            <a:spLocks noChangeArrowheads="1"/>
          </p:cNvSpPr>
          <p:nvPr/>
        </p:nvSpPr>
        <p:spPr bwMode="auto">
          <a:xfrm>
            <a:off x="5813425" y="3763963"/>
            <a:ext cx="6254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/>
              <a:t>force</a:t>
            </a:r>
          </a:p>
        </p:txBody>
      </p:sp>
      <p:sp>
        <p:nvSpPr>
          <p:cNvPr id="26644" name="Rectangle 18"/>
          <p:cNvSpPr>
            <a:spLocks noChangeArrowheads="1"/>
          </p:cNvSpPr>
          <p:nvPr/>
        </p:nvSpPr>
        <p:spPr bwMode="auto">
          <a:xfrm>
            <a:off x="4906963" y="3763963"/>
            <a:ext cx="938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/>
              <a:t>gravity </a:t>
            </a:r>
          </a:p>
        </p:txBody>
      </p:sp>
      <p:sp>
        <p:nvSpPr>
          <p:cNvPr id="26645" name="Rectangle 19"/>
          <p:cNvSpPr>
            <a:spLocks noChangeArrowheads="1"/>
          </p:cNvSpPr>
          <p:nvPr/>
        </p:nvSpPr>
        <p:spPr bwMode="auto">
          <a:xfrm>
            <a:off x="5810250" y="3355975"/>
            <a:ext cx="6254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/>
              <a:t>force</a:t>
            </a:r>
          </a:p>
        </p:txBody>
      </p:sp>
      <p:sp>
        <p:nvSpPr>
          <p:cNvPr id="26646" name="Rectangle 20"/>
          <p:cNvSpPr>
            <a:spLocks noChangeArrowheads="1"/>
          </p:cNvSpPr>
          <p:nvPr/>
        </p:nvSpPr>
        <p:spPr bwMode="auto">
          <a:xfrm>
            <a:off x="5745163" y="3355975"/>
            <a:ext cx="76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/>
              <a:t> </a:t>
            </a:r>
          </a:p>
        </p:txBody>
      </p:sp>
      <p:sp>
        <p:nvSpPr>
          <p:cNvPr id="26647" name="Rectangle 21"/>
          <p:cNvSpPr>
            <a:spLocks noChangeArrowheads="1"/>
          </p:cNvSpPr>
          <p:nvPr/>
        </p:nvSpPr>
        <p:spPr bwMode="auto">
          <a:xfrm>
            <a:off x="4903788" y="3355975"/>
            <a:ext cx="8604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/>
              <a:t>inertial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7275513" y="4881563"/>
            <a:ext cx="1296987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>
                <a:solidFill>
                  <a:schemeClr val="folHlink"/>
                </a:solidFill>
              </a:rPr>
              <a:t>0.5 (depth)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26649" name="Line 23"/>
          <p:cNvSpPr>
            <a:spLocks noChangeShapeType="1"/>
          </p:cNvSpPr>
          <p:nvPr/>
        </p:nvSpPr>
        <p:spPr bwMode="auto">
          <a:xfrm>
            <a:off x="2451100" y="3860800"/>
            <a:ext cx="2082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50" name="Line 24"/>
          <p:cNvSpPr>
            <a:spLocks noChangeShapeType="1"/>
          </p:cNvSpPr>
          <p:nvPr/>
        </p:nvSpPr>
        <p:spPr bwMode="auto">
          <a:xfrm>
            <a:off x="7327900" y="5257800"/>
            <a:ext cx="127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6634" name="Object 2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06413" y="5711825"/>
          <a:ext cx="16684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4" name="Equation" r:id="rId19" imgW="1688760" imgH="977760" progId="Equation.3">
                  <p:embed/>
                </p:oleObj>
              </mc:Choice>
              <mc:Fallback>
                <p:oleObj name="Equation" r:id="rId19" imgW="1688760" imgH="97776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3" y="5711825"/>
                        <a:ext cx="16684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1" name="Line 26"/>
          <p:cNvSpPr>
            <a:spLocks noChangeShapeType="1"/>
          </p:cNvSpPr>
          <p:nvPr/>
        </p:nvSpPr>
        <p:spPr bwMode="auto">
          <a:xfrm>
            <a:off x="2525713" y="6145213"/>
            <a:ext cx="719137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35" name="Object 27">
            <a:hlinkClick r:id="" action="ppaction://ole?verb=0"/>
          </p:cNvPr>
          <p:cNvGraphicFramePr>
            <a:graphicFrameLocks/>
          </p:cNvGraphicFramePr>
          <p:nvPr/>
        </p:nvGraphicFramePr>
        <p:xfrm>
          <a:off x="6719888" y="3325813"/>
          <a:ext cx="230187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5" name="Equation" r:id="rId21" imgW="2336760" imgH="863280" progId="Equation.DSMT4">
                  <p:embed/>
                </p:oleObj>
              </mc:Choice>
              <mc:Fallback>
                <p:oleObj name="Equation" r:id="rId21" imgW="2336760" imgH="863280" progId="Equation.DSMT4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9888" y="3325813"/>
                        <a:ext cx="2301875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2" grpId="0" build="p" autoUpdateAnimBg="0"/>
      <p:bldP spid="31766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Max </a:t>
            </a:r>
            <a:r>
              <a:rPr lang="es-CO" dirty="0" err="1" smtClean="0"/>
              <a:t>flow</a:t>
            </a:r>
            <a:r>
              <a:rPr lang="es-CO" dirty="0" smtClean="0"/>
              <a:t> in a short horizontal </a:t>
            </a:r>
            <a:r>
              <a:rPr lang="es-CO" dirty="0" err="1" smtClean="0"/>
              <a:t>channel</a:t>
            </a:r>
            <a:r>
              <a:rPr lang="es-CO" dirty="0" smtClean="0"/>
              <a:t> </a:t>
            </a:r>
            <a:r>
              <a:rPr lang="es-CO" dirty="0" err="1" smtClean="0"/>
              <a:t>ending</a:t>
            </a:r>
            <a:r>
              <a:rPr lang="es-CO" dirty="0" smtClean="0"/>
              <a:t> in </a:t>
            </a:r>
            <a:r>
              <a:rPr lang="es-CO" dirty="0" err="1" smtClean="0"/>
              <a:t>critical</a:t>
            </a:r>
            <a:r>
              <a:rPr lang="es-CO" dirty="0" smtClean="0"/>
              <a:t> </a:t>
            </a:r>
            <a:r>
              <a:rPr lang="es-CO" dirty="0" err="1" smtClean="0"/>
              <a:t>depth</a:t>
            </a:r>
            <a:endParaRPr lang="es-CO" dirty="0"/>
          </a:p>
        </p:txBody>
      </p:sp>
      <p:graphicFrame>
        <p:nvGraphicFramePr>
          <p:cNvPr id="84994" name="Object 1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66288"/>
              </p:ext>
            </p:extLst>
          </p:nvPr>
        </p:nvGraphicFramePr>
        <p:xfrm>
          <a:off x="3817198" y="1865312"/>
          <a:ext cx="12620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8" name="Equation" r:id="rId3" imgW="1282680" imgH="876240" progId="Equation.DSMT4">
                  <p:embed/>
                </p:oleObj>
              </mc:Choice>
              <mc:Fallback>
                <p:oleObj name="Equation" r:id="rId3" imgW="1282680" imgH="876240" progId="Equation.DSMT4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198" y="1865312"/>
                        <a:ext cx="1262062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5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925695" y="2042540"/>
          <a:ext cx="131603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9" name="Equation" r:id="rId5" imgW="1333440" imgH="469800" progId="Equation.3">
                  <p:embed/>
                </p:oleObj>
              </mc:Choice>
              <mc:Fallback>
                <p:oleObj name="Equation" r:id="rId5" imgW="1333440" imgH="46980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695" y="2042540"/>
                        <a:ext cx="1316038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755729" y="2686649"/>
          <a:ext cx="1804987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0" name="Equation" r:id="rId7" imgW="1828800" imgH="965160" progId="Equation.DSMT4">
                  <p:embed/>
                </p:oleObj>
              </mc:Choice>
              <mc:Fallback>
                <p:oleObj name="Equation" r:id="rId7" imgW="1828800" imgH="965160" progId="Equation.DSMT4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729" y="2686649"/>
                        <a:ext cx="1804987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539750" y="3990975"/>
          <a:ext cx="21939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1" name="Equation" r:id="rId9" imgW="2222280" imgH="965160" progId="Equation.DSMT4">
                  <p:embed/>
                </p:oleObj>
              </mc:Choice>
              <mc:Fallback>
                <p:oleObj name="Equation" r:id="rId9" imgW="2222280" imgH="965160" progId="Equation.DSMT4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990975"/>
                        <a:ext cx="21939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693738" y="5072063"/>
          <a:ext cx="201930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2" name="Equation" r:id="rId11" imgW="2044440" imgH="1333440" progId="Equation.DSMT4">
                  <p:embed/>
                </p:oleObj>
              </mc:Choice>
              <mc:Fallback>
                <p:oleObj name="Equation" r:id="rId11" imgW="2044440" imgH="1333440" progId="Equation.DSMT4">
                  <p:embed/>
                  <p:pic>
                    <p:nvPicPr>
                      <p:cNvPr id="0" name="Picture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5072063"/>
                        <a:ext cx="2019300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293876" y="5171997"/>
          <a:ext cx="201930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3" name="Equation" r:id="rId13" imgW="2044440" imgH="1333440" progId="Equation.DSMT4">
                  <p:embed/>
                </p:oleObj>
              </mc:Choice>
              <mc:Fallback>
                <p:oleObj name="Equation" r:id="rId13" imgW="2044440" imgH="133344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3876" y="5171997"/>
                        <a:ext cx="2019300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49782" y="3390853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is flow per unit width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49782" y="1989132"/>
            <a:ext cx="306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Critical depth is 2/3 of the total energy of the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1768" y="4093441"/>
            <a:ext cx="538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short channel assumption means we are ignoring major losses.</a:t>
            </a:r>
          </a:p>
          <a:p>
            <a:r>
              <a:rPr lang="en-US" sz="1800" dirty="0" smtClean="0"/>
              <a:t>The assumption is that the velocity is zero (H=E) at the upstream end of the channel</a:t>
            </a:r>
            <a:endParaRPr lang="en-US"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200" dirty="0" smtClean="0"/>
              <a:t>Max </a:t>
            </a:r>
            <a:r>
              <a:rPr lang="es-CO" sz="3200" dirty="0" err="1" smtClean="0"/>
              <a:t>flow</a:t>
            </a:r>
            <a:r>
              <a:rPr lang="es-CO" sz="3200" dirty="0" smtClean="0"/>
              <a:t> in a short horizontal </a:t>
            </a:r>
            <a:r>
              <a:rPr lang="es-CO" sz="3200" dirty="0" err="1" smtClean="0"/>
              <a:t>channel</a:t>
            </a:r>
            <a:r>
              <a:rPr lang="es-CO" sz="3200" dirty="0" smtClean="0"/>
              <a:t> </a:t>
            </a:r>
            <a:r>
              <a:rPr lang="es-CO" sz="3200" dirty="0" err="1" smtClean="0"/>
              <a:t>given</a:t>
            </a:r>
            <a:r>
              <a:rPr lang="es-CO" sz="3200" dirty="0" smtClean="0"/>
              <a:t> </a:t>
            </a:r>
            <a:r>
              <a:rPr lang="es-CO" sz="3200" dirty="0" err="1" smtClean="0"/>
              <a:t>constraint</a:t>
            </a:r>
            <a:r>
              <a:rPr lang="es-CO" sz="3200" dirty="0" smtClean="0"/>
              <a:t> </a:t>
            </a:r>
            <a:r>
              <a:rPr lang="es-CO" sz="3200" dirty="0" err="1" smtClean="0"/>
              <a:t>on</a:t>
            </a:r>
            <a:r>
              <a:rPr lang="es-CO" sz="3200" dirty="0" smtClean="0"/>
              <a:t> </a:t>
            </a:r>
            <a:r>
              <a:rPr lang="es-CO" sz="3200" dirty="0" err="1" smtClean="0"/>
              <a:t>surface</a:t>
            </a:r>
            <a:r>
              <a:rPr lang="es-CO" sz="3200" dirty="0" smtClean="0"/>
              <a:t> </a:t>
            </a:r>
            <a:r>
              <a:rPr lang="es-CO" sz="3200" dirty="0" err="1" smtClean="0"/>
              <a:t>elevation</a:t>
            </a:r>
            <a:r>
              <a:rPr lang="es-CO" sz="3200" dirty="0" smtClean="0"/>
              <a:t> </a:t>
            </a:r>
            <a:r>
              <a:rPr lang="es-CO" sz="3200" dirty="0" err="1" smtClean="0"/>
              <a:t>change</a:t>
            </a:r>
            <a:endParaRPr lang="es-CO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46361" y="2795666"/>
            <a:ext cx="3312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V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zero</a:t>
            </a:r>
            <a:r>
              <a:rPr lang="es-CO" dirty="0" smtClean="0"/>
              <a:t> at </a:t>
            </a:r>
            <a:r>
              <a:rPr lang="es-CO" dirty="0" err="1" smtClean="0"/>
              <a:t>upstream</a:t>
            </a:r>
            <a:r>
              <a:rPr lang="es-CO" dirty="0" smtClean="0"/>
              <a:t> </a:t>
            </a:r>
            <a:r>
              <a:rPr lang="es-CO" dirty="0" err="1" smtClean="0"/>
              <a:t>end</a:t>
            </a:r>
            <a:endParaRPr lang="es-CO" dirty="0" smtClean="0"/>
          </a:p>
          <a:p>
            <a:r>
              <a:rPr lang="es-CO" dirty="0" err="1" smtClean="0"/>
              <a:t>Bottom</a:t>
            </a:r>
            <a:r>
              <a:rPr lang="es-CO" dirty="0" smtClean="0"/>
              <a:t> </a:t>
            </a:r>
            <a:r>
              <a:rPr lang="es-CO" dirty="0" err="1" smtClean="0"/>
              <a:t>slope</a:t>
            </a:r>
            <a:r>
              <a:rPr lang="es-CO" dirty="0" smtClean="0"/>
              <a:t>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zero</a:t>
            </a:r>
            <a:endParaRPr lang="es-CO" dirty="0" smtClean="0"/>
          </a:p>
          <a:p>
            <a:r>
              <a:rPr lang="es-CO" dirty="0" err="1" smtClean="0"/>
              <a:t>Include</a:t>
            </a:r>
            <a:r>
              <a:rPr lang="es-CO" dirty="0" smtClean="0"/>
              <a:t> </a:t>
            </a:r>
            <a:r>
              <a:rPr lang="es-CO" dirty="0" err="1" smtClean="0"/>
              <a:t>wall</a:t>
            </a:r>
            <a:r>
              <a:rPr lang="es-CO" dirty="0" smtClean="0"/>
              <a:t> </a:t>
            </a:r>
            <a:r>
              <a:rPr lang="es-CO" dirty="0" err="1" smtClean="0"/>
              <a:t>shear</a:t>
            </a:r>
            <a:endParaRPr lang="es-CO" dirty="0" smtClean="0"/>
          </a:p>
          <a:p>
            <a:r>
              <a:rPr lang="es-CO" dirty="0" smtClean="0"/>
              <a:t>H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upstream</a:t>
            </a:r>
            <a:r>
              <a:rPr lang="es-CO" dirty="0" smtClean="0"/>
              <a:t> </a:t>
            </a:r>
            <a:r>
              <a:rPr lang="es-CO" dirty="0" err="1" smtClean="0"/>
              <a:t>depth</a:t>
            </a:r>
            <a:endParaRPr lang="es-CO" dirty="0"/>
          </a:p>
        </p:txBody>
      </p:sp>
      <p:graphicFrame>
        <p:nvGraphicFramePr>
          <p:cNvPr id="6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7675" y="2069398"/>
          <a:ext cx="398303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0" name="Equation" r:id="rId3" imgW="4000320" imgH="825480" progId="Equation.DSMT4">
                  <p:embed/>
                </p:oleObj>
              </mc:Choice>
              <mc:Fallback>
                <p:oleObj name="Equation" r:id="rId3" imgW="4000320" imgH="825480" progId="Equation.DSMT4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2069398"/>
                        <a:ext cx="3983038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0988" y="2935288"/>
          <a:ext cx="300831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1" name="Equation" r:id="rId5" imgW="3022560" imgH="850680" progId="Equation.DSMT4">
                  <p:embed/>
                </p:oleObj>
              </mc:Choice>
              <mc:Fallback>
                <p:oleObj name="Equation" r:id="rId5" imgW="3022560" imgH="850680" progId="Equation.DSMT4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2935288"/>
                        <a:ext cx="3008312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786947" y="3245844"/>
          <a:ext cx="15938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2" name="Equation" r:id="rId7" imgW="1600200" imgH="380880" progId="Equation.DSMT4">
                  <p:embed/>
                </p:oleObj>
              </mc:Choice>
              <mc:Fallback>
                <p:oleObj name="Equation" r:id="rId7" imgW="1600200" imgH="380880" progId="Equation.DSMT4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947" y="3245844"/>
                        <a:ext cx="159385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4000" y="4856163"/>
          <a:ext cx="441483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3" name="Equation" r:id="rId9" imgW="4431960" imgH="952200" progId="Equation.DSMT4">
                  <p:embed/>
                </p:oleObj>
              </mc:Choice>
              <mc:Fallback>
                <p:oleObj name="Equation" r:id="rId9" imgW="4431960" imgH="952200" progId="Equation.DSMT4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856163"/>
                        <a:ext cx="4414838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6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225425" y="3895725"/>
          <a:ext cx="26400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4" name="Equation" r:id="rId11" imgW="2654280" imgH="914400" progId="Equation.DSMT4">
                  <p:embed/>
                </p:oleObj>
              </mc:Choice>
              <mc:Fallback>
                <p:oleObj name="Equation" r:id="rId11" imgW="2654280" imgH="914400" progId="Equation.DSMT4">
                  <p:embed/>
                  <p:pic>
                    <p:nvPicPr>
                      <p:cNvPr id="0" name="Picture 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" y="3895725"/>
                        <a:ext cx="2640013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746125" y="5749925"/>
          <a:ext cx="3082925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5" name="Equation" r:id="rId13" imgW="3098520" imgH="1307880" progId="Equation.DSMT4">
                  <p:embed/>
                </p:oleObj>
              </mc:Choice>
              <mc:Fallback>
                <p:oleObj name="Equation" r:id="rId13" imgW="3098520" imgH="130788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5749925"/>
                        <a:ext cx="3082925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5562600" y="5303838"/>
          <a:ext cx="3313113" cy="130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6" name="Equation" r:id="rId15" imgW="3327120" imgH="1333440" progId="Equation.DSMT4">
                  <p:embed/>
                </p:oleObj>
              </mc:Choice>
              <mc:Fallback>
                <p:oleObj name="Equation" r:id="rId15" imgW="3327120" imgH="1333440" progId="Equation.DSMT4">
                  <p:embed/>
                  <p:pic>
                    <p:nvPicPr>
                      <p:cNvPr id="0" name="Picture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303838"/>
                        <a:ext cx="3313113" cy="130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Channel</a:t>
            </a:r>
            <a:r>
              <a:rPr lang="es-CO" dirty="0" smtClean="0"/>
              <a:t> </a:t>
            </a:r>
            <a:r>
              <a:rPr lang="es-CO" dirty="0" err="1" smtClean="0"/>
              <a:t>geometry</a:t>
            </a:r>
            <a:r>
              <a:rPr lang="es-CO" dirty="0" smtClean="0"/>
              <a:t> </a:t>
            </a:r>
            <a:r>
              <a:rPr lang="es-CO" dirty="0" err="1" smtClean="0"/>
              <a:t>given</a:t>
            </a:r>
            <a:r>
              <a:rPr lang="es-CO" dirty="0" smtClean="0"/>
              <a:t> a target H/W ratio</a:t>
            </a:r>
            <a:endParaRPr lang="es-CO" dirty="0"/>
          </a:p>
        </p:txBody>
      </p:sp>
      <p:graphicFrame>
        <p:nvGraphicFramePr>
          <p:cNvPr id="120834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308428" y="2178277"/>
          <a:ext cx="441483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5" name="Equation" r:id="rId3" imgW="4431960" imgH="952200" progId="Equation.DSMT4">
                  <p:embed/>
                </p:oleObj>
              </mc:Choice>
              <mc:Fallback>
                <p:oleObj name="Equation" r:id="rId3" imgW="4431960" imgH="952200" progId="Equation.DSMT4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28" y="2178277"/>
                        <a:ext cx="4414838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184900" y="2251075"/>
          <a:ext cx="1544638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6" name="Equation" r:id="rId5" imgW="1549080" imgH="736560" progId="Equation.DSMT4">
                  <p:embed/>
                </p:oleObj>
              </mc:Choice>
              <mc:Fallback>
                <p:oleObj name="Equation" r:id="rId5" imgW="1549080" imgH="73656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2251075"/>
                        <a:ext cx="1544638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158557" y="3935723"/>
          <a:ext cx="4643437" cy="266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7" name="Equation" r:id="rId7" imgW="4660560" imgH="2717640" progId="Equation.DSMT4">
                  <p:embed/>
                </p:oleObj>
              </mc:Choice>
              <mc:Fallback>
                <p:oleObj name="Equation" r:id="rId7" imgW="4660560" imgH="2717640" progId="Equation.DSMT4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57" y="3935723"/>
                        <a:ext cx="4643437" cy="266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380163" y="3455988"/>
          <a:ext cx="1544637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8" name="Equation" r:id="rId9" imgW="1549080" imgH="812520" progId="Equation.DSMT4">
                  <p:embed/>
                </p:oleObj>
              </mc:Choice>
              <mc:Fallback>
                <p:oleObj name="Equation" r:id="rId9" imgW="1549080" imgH="812520" progId="Equation.DSMT4">
                  <p:embed/>
                  <p:pic>
                    <p:nvPicPr>
                      <p:cNvPr id="0" name="Picture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163" y="3455988"/>
                        <a:ext cx="1544637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9" name="Object 7"/>
          <p:cNvGraphicFramePr>
            <a:graphicFrameLocks noChangeAspect="1"/>
          </p:cNvGraphicFramePr>
          <p:nvPr/>
        </p:nvGraphicFramePr>
        <p:xfrm>
          <a:off x="5287735" y="5454650"/>
          <a:ext cx="3692979" cy="124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9" name="Equation" r:id="rId11" imgW="5143320" imgH="1739880" progId="Equation.DSMT4">
                  <p:embed/>
                </p:oleObj>
              </mc:Choice>
              <mc:Fallback>
                <p:oleObj name="Equation" r:id="rId11" imgW="5143320" imgH="17398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7735" y="5454650"/>
                        <a:ext cx="3692979" cy="1249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Critical Depth</a:t>
            </a:r>
          </a:p>
        </p:txBody>
      </p:sp>
      <p:sp>
        <p:nvSpPr>
          <p:cNvPr id="276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981200"/>
            <a:ext cx="7845425" cy="47005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smtClean="0"/>
              <a:t>Minimum energy for a given q</a:t>
            </a:r>
          </a:p>
          <a:p>
            <a:pPr lvl="1">
              <a:lnSpc>
                <a:spcPct val="90000"/>
              </a:lnSpc>
            </a:pPr>
            <a:r>
              <a:rPr lang="en-US" sz="3200" smtClean="0"/>
              <a:t>Occurs when        =___</a:t>
            </a:r>
          </a:p>
          <a:p>
            <a:pPr lvl="1">
              <a:lnSpc>
                <a:spcPct val="90000"/>
              </a:lnSpc>
            </a:pPr>
            <a:r>
              <a:rPr lang="en-US" sz="3200" smtClean="0"/>
              <a:t>When kinetic = potential! ________</a:t>
            </a:r>
          </a:p>
          <a:p>
            <a:pPr lvl="1">
              <a:lnSpc>
                <a:spcPct val="90000"/>
              </a:lnSpc>
            </a:pPr>
            <a:r>
              <a:rPr lang="en-US" sz="3200" smtClean="0"/>
              <a:t>Fr=1</a:t>
            </a:r>
          </a:p>
          <a:p>
            <a:pPr lvl="1">
              <a:lnSpc>
                <a:spcPct val="90000"/>
              </a:lnSpc>
            </a:pPr>
            <a:endParaRPr lang="en-US" sz="3200" smtClean="0"/>
          </a:p>
          <a:p>
            <a:pPr lvl="1">
              <a:lnSpc>
                <a:spcPct val="90000"/>
              </a:lnSpc>
            </a:pPr>
            <a:endParaRPr lang="en-US" sz="3200" smtClean="0"/>
          </a:p>
          <a:p>
            <a:pPr lvl="1">
              <a:lnSpc>
                <a:spcPct val="90000"/>
              </a:lnSpc>
            </a:pPr>
            <a:r>
              <a:rPr lang="en-US" sz="3200" smtClean="0"/>
              <a:t>Fr&gt;1 = ______critical</a:t>
            </a:r>
          </a:p>
          <a:p>
            <a:pPr lvl="1">
              <a:lnSpc>
                <a:spcPct val="90000"/>
              </a:lnSpc>
            </a:pPr>
            <a:r>
              <a:rPr lang="en-US" sz="3200" smtClean="0"/>
              <a:t>Fr&lt;1 = ______critical </a:t>
            </a:r>
          </a:p>
          <a:p>
            <a:pPr>
              <a:lnSpc>
                <a:spcPct val="90000"/>
              </a:lnSpc>
            </a:pPr>
            <a:endParaRPr lang="en-US" smtClean="0"/>
          </a:p>
        </p:txBody>
      </p:sp>
      <p:graphicFrame>
        <p:nvGraphicFramePr>
          <p:cNvPr id="2765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759200" y="2546350"/>
          <a:ext cx="338138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1" name="Equation" r:id="rId3" imgW="419040" imgH="787320" progId="Equation.DSMT4">
                  <p:embed/>
                </p:oleObj>
              </mc:Choice>
              <mc:Fallback>
                <p:oleObj name="Equation" r:id="rId3" imgW="419040" imgH="78732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2546350"/>
                        <a:ext cx="338138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/>
        </p:nvGraphicFramePr>
        <p:xfrm>
          <a:off x="5810250" y="3522663"/>
          <a:ext cx="3521075" cy="3389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2774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5967413" y="2754313"/>
          <a:ext cx="10112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2" name="Equation" r:id="rId6" imgW="1028520" imgH="825480" progId="Equation.DSMT4">
                  <p:embed/>
                </p:oleObj>
              </mc:Choice>
              <mc:Fallback>
                <p:oleObj name="Equation" r:id="rId6" imgW="1028520" imgH="82548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2754313"/>
                        <a:ext cx="1011237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3990975" y="4297363"/>
          <a:ext cx="12160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Equation" r:id="rId8" imgW="1218960" imgH="863280" progId="Equation.DSMT4">
                  <p:embed/>
                </p:oleObj>
              </mc:Choice>
              <mc:Fallback>
                <p:oleObj name="Equation" r:id="rId8" imgW="1218960" imgH="86328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975" y="4297363"/>
                        <a:ext cx="12160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2943225" y="4354513"/>
          <a:ext cx="957263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4" name="Equation" r:id="rId10" imgW="965160" imgH="876240" progId="Equation.DSMT4">
                  <p:embed/>
                </p:oleObj>
              </mc:Choice>
              <mc:Fallback>
                <p:oleObj name="Equation" r:id="rId10" imgW="965160" imgH="876240" progId="Equation.DSMT4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4354513"/>
                        <a:ext cx="957263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1508125" y="4364038"/>
          <a:ext cx="136366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name="Equation" r:id="rId12" imgW="1384200" imgH="838080" progId="Equation.DSMT4">
                  <p:embed/>
                </p:oleObj>
              </mc:Choice>
              <mc:Fallback>
                <p:oleObj name="Equation" r:id="rId12" imgW="1384200" imgH="838080" progId="Equation.DSMT4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4364038"/>
                        <a:ext cx="1363663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6376988" y="4810125"/>
            <a:ext cx="2676525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4741863" y="2547938"/>
            <a:ext cx="3619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0</a:t>
            </a:r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2692400" y="5172075"/>
            <a:ext cx="1250950" cy="6413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600">
                <a:solidFill>
                  <a:schemeClr val="folHlink"/>
                </a:solidFill>
              </a:rPr>
              <a:t>Super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2713038" y="5719763"/>
            <a:ext cx="895350" cy="6413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600">
                <a:solidFill>
                  <a:schemeClr val="folHlink"/>
                </a:solidFill>
              </a:rPr>
              <a:t>Sub</a:t>
            </a:r>
          </a:p>
        </p:txBody>
      </p:sp>
      <p:sp>
        <p:nvSpPr>
          <p:cNvPr id="27662" name="Freeform 14"/>
          <p:cNvSpPr>
            <a:spLocks/>
          </p:cNvSpPr>
          <p:nvPr/>
        </p:nvSpPr>
        <p:spPr bwMode="auto">
          <a:xfrm>
            <a:off x="5094288" y="5486400"/>
            <a:ext cx="2378075" cy="1309688"/>
          </a:xfrm>
          <a:custGeom>
            <a:avLst/>
            <a:gdLst>
              <a:gd name="T0" fmla="*/ 0 w 1498"/>
              <a:gd name="T1" fmla="*/ 0 h 825"/>
              <a:gd name="T2" fmla="*/ 527 w 1498"/>
              <a:gd name="T3" fmla="*/ 773 h 825"/>
              <a:gd name="T4" fmla="*/ 1498 w 1498"/>
              <a:gd name="T5" fmla="*/ 313 h 825"/>
              <a:gd name="T6" fmla="*/ 0 60000 65536"/>
              <a:gd name="T7" fmla="*/ 0 60000 65536"/>
              <a:gd name="T8" fmla="*/ 0 60000 65536"/>
              <a:gd name="T9" fmla="*/ 0 w 1498"/>
              <a:gd name="T10" fmla="*/ 0 h 825"/>
              <a:gd name="T11" fmla="*/ 1498 w 1498"/>
              <a:gd name="T12" fmla="*/ 825 h 8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98" h="825">
                <a:moveTo>
                  <a:pt x="0" y="0"/>
                </a:moveTo>
                <a:cubicBezTo>
                  <a:pt x="379" y="33"/>
                  <a:pt x="277" y="721"/>
                  <a:pt x="527" y="773"/>
                </a:cubicBezTo>
                <a:cubicBezTo>
                  <a:pt x="777" y="825"/>
                  <a:pt x="1296" y="409"/>
                  <a:pt x="1498" y="313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 flipV="1">
            <a:off x="5068888" y="5511800"/>
            <a:ext cx="2428875" cy="523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784" name="Freeform 16"/>
          <p:cNvSpPr>
            <a:spLocks/>
          </p:cNvSpPr>
          <p:nvPr/>
        </p:nvSpPr>
        <p:spPr bwMode="auto">
          <a:xfrm>
            <a:off x="6400800" y="5153025"/>
            <a:ext cx="1990725" cy="1019175"/>
          </a:xfrm>
          <a:custGeom>
            <a:avLst/>
            <a:gdLst>
              <a:gd name="T0" fmla="*/ 0 w 1248"/>
              <a:gd name="T1" fmla="*/ 0 h 672"/>
              <a:gd name="T2" fmla="*/ 1248 w 1248"/>
              <a:gd name="T3" fmla="*/ 0 h 672"/>
              <a:gd name="T4" fmla="*/ 1248 w 1248"/>
              <a:gd name="T5" fmla="*/ 672 h 672"/>
              <a:gd name="T6" fmla="*/ 0 60000 65536"/>
              <a:gd name="T7" fmla="*/ 0 60000 65536"/>
              <a:gd name="T8" fmla="*/ 0 60000 65536"/>
              <a:gd name="T9" fmla="*/ 0 w 1248"/>
              <a:gd name="T10" fmla="*/ 0 h 672"/>
              <a:gd name="T11" fmla="*/ 1248 w 1248"/>
              <a:gd name="T12" fmla="*/ 672 h 6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8" h="672">
                <a:moveTo>
                  <a:pt x="0" y="0"/>
                </a:moveTo>
                <a:lnTo>
                  <a:pt x="1248" y="0"/>
                </a:lnTo>
                <a:lnTo>
                  <a:pt x="1248" y="672"/>
                </a:lnTo>
              </a:path>
            </a:pathLst>
          </a:custGeom>
          <a:noFill/>
          <a:ln w="9525" cap="rnd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9" grpId="0" build="p" autoUpdateAnimBg="0"/>
      <p:bldP spid="32780" grpId="0" build="p" autoUpdateAnimBg="0"/>
      <p:bldP spid="32781" grpId="0" build="p" autoUpdateAnimBg="0"/>
      <p:bldP spid="3278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Critical Flow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876800"/>
          </a:xfrm>
          <a:noFill/>
        </p:spPr>
        <p:txBody>
          <a:bodyPr lIns="90488" tIns="44450" rIns="90488" bIns="44450"/>
          <a:lstStyle/>
          <a:p>
            <a:r>
              <a:rPr lang="en-US" sz="2800" smtClean="0"/>
              <a:t>Characteristics</a:t>
            </a:r>
          </a:p>
          <a:p>
            <a:pPr lvl="1"/>
            <a:r>
              <a:rPr lang="en-US" sz="2400" smtClean="0"/>
              <a:t>Unstable surface</a:t>
            </a:r>
          </a:p>
          <a:p>
            <a:pPr lvl="1"/>
            <a:r>
              <a:rPr lang="en-US" sz="2400" smtClean="0"/>
              <a:t>Series of standing waves</a:t>
            </a:r>
          </a:p>
          <a:p>
            <a:r>
              <a:rPr lang="en-US" sz="2800" smtClean="0"/>
              <a:t>Occurrence</a:t>
            </a:r>
          </a:p>
          <a:p>
            <a:pPr lvl="1"/>
            <a:r>
              <a:rPr lang="en-US" sz="2400" smtClean="0"/>
              <a:t>Broad crested weir (and other weirs)</a:t>
            </a:r>
          </a:p>
          <a:p>
            <a:pPr lvl="1"/>
            <a:r>
              <a:rPr lang="en-US" sz="2400" smtClean="0"/>
              <a:t>Channel Controls (rapid changes in cross-section)</a:t>
            </a:r>
          </a:p>
          <a:p>
            <a:pPr lvl="1"/>
            <a:r>
              <a:rPr lang="en-US" sz="2400" smtClean="0"/>
              <a:t>Over falls</a:t>
            </a:r>
          </a:p>
          <a:p>
            <a:pPr lvl="1"/>
            <a:r>
              <a:rPr lang="en-US" sz="2400" smtClean="0"/>
              <a:t>Changes in channel slope from mild to steep</a:t>
            </a:r>
          </a:p>
          <a:p>
            <a:r>
              <a:rPr lang="en-US" sz="2800" smtClean="0"/>
              <a:t>Used for flow measurements</a:t>
            </a:r>
          </a:p>
          <a:p>
            <a:pPr lvl="1"/>
            <a:r>
              <a:rPr lang="en-US" sz="2400" smtClean="0"/>
              <a:t>___________________________________________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433513" y="6146800"/>
            <a:ext cx="61960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Unique relationship between depth and discharge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5005388" y="2933700"/>
            <a:ext cx="33877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Difficult to measure depth</a:t>
            </a:r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4889500" y="3314700"/>
            <a:ext cx="3594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6977063" y="-293688"/>
          <a:ext cx="2116137" cy="2035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675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4689475" y="1824038"/>
          <a:ext cx="1023938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Equation" r:id="rId4" imgW="1041120" imgH="927000" progId="Equation.3">
                  <p:embed/>
                </p:oleObj>
              </mc:Choice>
              <mc:Fallback>
                <p:oleObj name="Equation" r:id="rId4" imgW="1041120" imgH="92700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475" y="1824038"/>
                        <a:ext cx="1023938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 autoUpdateAnimBg="0"/>
      <p:bldP spid="33797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4" name="Rectangle 2"/>
          <p:cNvSpPr>
            <a:spLocks noChangeArrowheads="1"/>
          </p:cNvSpPr>
          <p:nvPr/>
        </p:nvSpPr>
        <p:spPr bwMode="auto">
          <a:xfrm>
            <a:off x="6451600" y="2133600"/>
            <a:ext cx="2044700" cy="1473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05" name="Rectangle 3"/>
          <p:cNvSpPr>
            <a:spLocks noChangeArrowheads="1"/>
          </p:cNvSpPr>
          <p:nvPr/>
        </p:nvSpPr>
        <p:spPr bwMode="auto">
          <a:xfrm>
            <a:off x="6235700" y="2133600"/>
            <a:ext cx="228600" cy="14732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06" name="Rectangle 4"/>
          <p:cNvSpPr>
            <a:spLocks noChangeArrowheads="1"/>
          </p:cNvSpPr>
          <p:nvPr/>
        </p:nvSpPr>
        <p:spPr bwMode="auto">
          <a:xfrm>
            <a:off x="6045200" y="2108200"/>
            <a:ext cx="215900" cy="14986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7" name="Rectangle 5"/>
          <p:cNvSpPr>
            <a:spLocks noChangeArrowheads="1"/>
          </p:cNvSpPr>
          <p:nvPr/>
        </p:nvSpPr>
        <p:spPr bwMode="auto">
          <a:xfrm>
            <a:off x="5905500" y="2095500"/>
            <a:ext cx="165100" cy="15113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8" name="Rectangle 6"/>
          <p:cNvSpPr>
            <a:spLocks noChangeArrowheads="1"/>
          </p:cNvSpPr>
          <p:nvPr/>
        </p:nvSpPr>
        <p:spPr bwMode="auto">
          <a:xfrm>
            <a:off x="5803900" y="2095500"/>
            <a:ext cx="114300" cy="15240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09" name="Rectangle 7"/>
          <p:cNvSpPr>
            <a:spLocks noChangeArrowheads="1"/>
          </p:cNvSpPr>
          <p:nvPr/>
        </p:nvSpPr>
        <p:spPr bwMode="auto">
          <a:xfrm>
            <a:off x="3390900" y="2082800"/>
            <a:ext cx="2425700" cy="15240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10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Broad-Crested Weir</a:t>
            </a:r>
          </a:p>
        </p:txBody>
      </p:sp>
      <p:grpSp>
        <p:nvGrpSpPr>
          <p:cNvPr id="29711" name="Group 9"/>
          <p:cNvGrpSpPr>
            <a:grpSpLocks/>
          </p:cNvGrpSpPr>
          <p:nvPr/>
        </p:nvGrpSpPr>
        <p:grpSpPr bwMode="auto">
          <a:xfrm>
            <a:off x="3409950" y="3606800"/>
            <a:ext cx="5664200" cy="76200"/>
            <a:chOff x="2148" y="2272"/>
            <a:chExt cx="3568" cy="48"/>
          </a:xfrm>
        </p:grpSpPr>
        <p:sp>
          <p:nvSpPr>
            <p:cNvPr id="29733" name="Line 10"/>
            <p:cNvSpPr>
              <a:spLocks noChangeShapeType="1"/>
            </p:cNvSpPr>
            <p:nvPr/>
          </p:nvSpPr>
          <p:spPr bwMode="auto">
            <a:xfrm>
              <a:off x="2148" y="2272"/>
              <a:ext cx="35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4" name="Line 11"/>
            <p:cNvSpPr>
              <a:spLocks noChangeShapeType="1"/>
            </p:cNvSpPr>
            <p:nvPr/>
          </p:nvSpPr>
          <p:spPr bwMode="auto">
            <a:xfrm>
              <a:off x="2176" y="2320"/>
              <a:ext cx="3512" cy="0"/>
            </a:xfrm>
            <a:prstGeom prst="line">
              <a:avLst/>
            </a:prstGeom>
            <a:noFill/>
            <a:ln w="101600"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12" name="Freeform 12"/>
          <p:cNvSpPr>
            <a:spLocks/>
          </p:cNvSpPr>
          <p:nvPr/>
        </p:nvSpPr>
        <p:spPr bwMode="auto">
          <a:xfrm>
            <a:off x="3403600" y="2070100"/>
            <a:ext cx="5132388" cy="65088"/>
          </a:xfrm>
          <a:custGeom>
            <a:avLst/>
            <a:gdLst>
              <a:gd name="T0" fmla="*/ 3232 w 3233"/>
              <a:gd name="T1" fmla="*/ 40 h 41"/>
              <a:gd name="T2" fmla="*/ 1976 w 3233"/>
              <a:gd name="T3" fmla="*/ 40 h 41"/>
              <a:gd name="T4" fmla="*/ 1832 w 3233"/>
              <a:gd name="T5" fmla="*/ 36 h 41"/>
              <a:gd name="T6" fmla="*/ 1712 w 3233"/>
              <a:gd name="T7" fmla="*/ 25 h 41"/>
              <a:gd name="T8" fmla="*/ 1616 w 3233"/>
              <a:gd name="T9" fmla="*/ 15 h 41"/>
              <a:gd name="T10" fmla="*/ 1480 w 3233"/>
              <a:gd name="T11" fmla="*/ 4 h 41"/>
              <a:gd name="T12" fmla="*/ 1320 w 3233"/>
              <a:gd name="T13" fmla="*/ 0 h 41"/>
              <a:gd name="T14" fmla="*/ 0 w 3233"/>
              <a:gd name="T15" fmla="*/ 0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33"/>
              <a:gd name="T25" fmla="*/ 0 h 41"/>
              <a:gd name="T26" fmla="*/ 3233 w 3233"/>
              <a:gd name="T27" fmla="*/ 41 h 4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33" h="41">
                <a:moveTo>
                  <a:pt x="3232" y="40"/>
                </a:moveTo>
                <a:lnTo>
                  <a:pt x="1976" y="40"/>
                </a:lnTo>
                <a:lnTo>
                  <a:pt x="1832" y="36"/>
                </a:lnTo>
                <a:lnTo>
                  <a:pt x="1712" y="25"/>
                </a:lnTo>
                <a:lnTo>
                  <a:pt x="1616" y="15"/>
                </a:lnTo>
                <a:lnTo>
                  <a:pt x="1480" y="4"/>
                </a:lnTo>
                <a:lnTo>
                  <a:pt x="1320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AutoShape 13"/>
          <p:cNvSpPr>
            <a:spLocks noChangeArrowheads="1"/>
          </p:cNvSpPr>
          <p:nvPr/>
        </p:nvSpPr>
        <p:spPr bwMode="auto">
          <a:xfrm rot="10800000" flipH="1">
            <a:off x="4032250" y="1949450"/>
            <a:ext cx="254000" cy="101600"/>
          </a:xfrm>
          <a:prstGeom prst="triangle">
            <a:avLst>
              <a:gd name="adj" fmla="val 4999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Line 14"/>
          <p:cNvSpPr>
            <a:spLocks noChangeShapeType="1"/>
          </p:cNvSpPr>
          <p:nvPr/>
        </p:nvSpPr>
        <p:spPr bwMode="auto">
          <a:xfrm flipH="1">
            <a:off x="4705350" y="22987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Line 15"/>
          <p:cNvSpPr>
            <a:spLocks noChangeShapeType="1"/>
          </p:cNvSpPr>
          <p:nvPr/>
        </p:nvSpPr>
        <p:spPr bwMode="auto">
          <a:xfrm>
            <a:off x="4800600" y="230505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Line 16"/>
          <p:cNvSpPr>
            <a:spLocks noChangeShapeType="1"/>
          </p:cNvSpPr>
          <p:nvPr/>
        </p:nvSpPr>
        <p:spPr bwMode="auto">
          <a:xfrm flipV="1">
            <a:off x="4787900" y="17208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7" name="Rectangle 17"/>
          <p:cNvSpPr>
            <a:spLocks noChangeArrowheads="1"/>
          </p:cNvSpPr>
          <p:nvPr/>
        </p:nvSpPr>
        <p:spPr bwMode="auto">
          <a:xfrm>
            <a:off x="4271963" y="1985963"/>
            <a:ext cx="401637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H</a:t>
            </a:r>
          </a:p>
        </p:txBody>
      </p:sp>
      <p:sp>
        <p:nvSpPr>
          <p:cNvPr id="29718" name="Rectangle 18"/>
          <p:cNvSpPr>
            <a:spLocks noChangeArrowheads="1"/>
          </p:cNvSpPr>
          <p:nvPr/>
        </p:nvSpPr>
        <p:spPr bwMode="auto">
          <a:xfrm>
            <a:off x="4627563" y="2735263"/>
            <a:ext cx="350837" cy="4540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P</a:t>
            </a:r>
          </a:p>
        </p:txBody>
      </p:sp>
      <p:sp>
        <p:nvSpPr>
          <p:cNvPr id="29719" name="Rectangle 19"/>
          <p:cNvSpPr>
            <a:spLocks noChangeArrowheads="1"/>
          </p:cNvSpPr>
          <p:nvPr/>
        </p:nvSpPr>
        <p:spPr bwMode="auto">
          <a:xfrm>
            <a:off x="7243763" y="2328863"/>
            <a:ext cx="423862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y</a:t>
            </a:r>
            <a:r>
              <a:rPr lang="en-US" baseline="-25000"/>
              <a:t>c</a:t>
            </a:r>
          </a:p>
        </p:txBody>
      </p:sp>
      <p:sp>
        <p:nvSpPr>
          <p:cNvPr id="29720" name="Line 20"/>
          <p:cNvSpPr>
            <a:spLocks noChangeShapeType="1"/>
          </p:cNvSpPr>
          <p:nvPr/>
        </p:nvSpPr>
        <p:spPr bwMode="auto">
          <a:xfrm flipV="1">
            <a:off x="7061200" y="17716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Line 21"/>
          <p:cNvSpPr>
            <a:spLocks noChangeShapeType="1"/>
          </p:cNvSpPr>
          <p:nvPr/>
        </p:nvSpPr>
        <p:spPr bwMode="auto">
          <a:xfrm>
            <a:off x="7061200" y="229235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2" name="Line 22"/>
          <p:cNvSpPr>
            <a:spLocks noChangeShapeType="1"/>
          </p:cNvSpPr>
          <p:nvPr/>
        </p:nvSpPr>
        <p:spPr bwMode="auto">
          <a:xfrm>
            <a:off x="3409950" y="2044700"/>
            <a:ext cx="51181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3" name="Rectangle 23"/>
          <p:cNvSpPr>
            <a:spLocks noChangeArrowheads="1"/>
          </p:cNvSpPr>
          <p:nvPr/>
        </p:nvSpPr>
        <p:spPr bwMode="auto">
          <a:xfrm>
            <a:off x="8501063" y="1820863"/>
            <a:ext cx="366712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E</a:t>
            </a:r>
          </a:p>
        </p:txBody>
      </p:sp>
      <p:graphicFrame>
        <p:nvGraphicFramePr>
          <p:cNvPr id="29698" name="Object 2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55575" y="3025775"/>
          <a:ext cx="13144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Equation" r:id="rId3" imgW="1333440" imgH="469800" progId="Equation.3">
                  <p:embed/>
                </p:oleObj>
              </mc:Choice>
              <mc:Fallback>
                <p:oleObj name="Equation" r:id="rId3" imgW="1333440" imgH="46980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3025775"/>
                        <a:ext cx="13144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2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27225" y="3032125"/>
          <a:ext cx="13573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Equation" r:id="rId5" imgW="1371600" imgH="495000" progId="Equation.DSMT4">
                  <p:embed/>
                </p:oleObj>
              </mc:Choice>
              <mc:Fallback>
                <p:oleObj name="Equation" r:id="rId5" imgW="1371600" imgH="495000" progId="Equation.DSMT4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225" y="3032125"/>
                        <a:ext cx="135731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26">
            <a:hlinkClick r:id="" action="ppaction://ole?verb=0"/>
          </p:cNvPr>
          <p:cNvGraphicFramePr>
            <a:graphicFrameLocks/>
          </p:cNvGraphicFramePr>
          <p:nvPr/>
        </p:nvGraphicFramePr>
        <p:xfrm>
          <a:off x="773113" y="3679825"/>
          <a:ext cx="126206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Equation" r:id="rId7" imgW="1282680" imgH="876240" progId="Equation.3">
                  <p:embed/>
                </p:oleObj>
              </mc:Choice>
              <mc:Fallback>
                <p:oleObj name="Equation" r:id="rId7" imgW="1282680" imgH="87624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3679825"/>
                        <a:ext cx="1262062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27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9575" y="4683125"/>
          <a:ext cx="248602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name="Equation" r:id="rId9" imgW="2501640" imgH="876240" progId="Equation.DSMT4">
                  <p:embed/>
                </p:oleObj>
              </mc:Choice>
              <mc:Fallback>
                <p:oleObj name="Equation" r:id="rId9" imgW="2501640" imgH="876240" progId="Equation.DSMT4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4683125"/>
                        <a:ext cx="2486025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4" name="Rectangle 28"/>
          <p:cNvSpPr>
            <a:spLocks noChangeArrowheads="1"/>
          </p:cNvSpPr>
          <p:nvPr/>
        </p:nvSpPr>
        <p:spPr bwMode="auto">
          <a:xfrm>
            <a:off x="4068763" y="5795963"/>
            <a:ext cx="4279900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/>
              <a:t>C</a:t>
            </a:r>
            <a:r>
              <a:rPr lang="en-US" baseline="-25000"/>
              <a:t>d</a:t>
            </a:r>
            <a:r>
              <a:rPr lang="en-US"/>
              <a:t> corrects for using H rather than E. </a:t>
            </a:r>
          </a:p>
        </p:txBody>
      </p:sp>
      <p:sp>
        <p:nvSpPr>
          <p:cNvPr id="29725" name="Freeform 29"/>
          <p:cNvSpPr>
            <a:spLocks/>
          </p:cNvSpPr>
          <p:nvPr/>
        </p:nvSpPr>
        <p:spPr bwMode="auto">
          <a:xfrm>
            <a:off x="6045200" y="2298700"/>
            <a:ext cx="2463800" cy="1308100"/>
          </a:xfrm>
          <a:custGeom>
            <a:avLst/>
            <a:gdLst>
              <a:gd name="T0" fmla="*/ 8 w 1552"/>
              <a:gd name="T1" fmla="*/ 816 h 824"/>
              <a:gd name="T2" fmla="*/ 8 w 1552"/>
              <a:gd name="T3" fmla="*/ 144 h 824"/>
              <a:gd name="T4" fmla="*/ 152 w 1552"/>
              <a:gd name="T5" fmla="*/ 8 h 824"/>
              <a:gd name="T6" fmla="*/ 1544 w 1552"/>
              <a:gd name="T7" fmla="*/ 8 h 824"/>
              <a:gd name="T8" fmla="*/ 1552 w 1552"/>
              <a:gd name="T9" fmla="*/ 816 h 824"/>
              <a:gd name="T10" fmla="*/ 8 w 1552"/>
              <a:gd name="T11" fmla="*/ 816 h 8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2"/>
              <a:gd name="T19" fmla="*/ 0 h 824"/>
              <a:gd name="T20" fmla="*/ 1552 w 1552"/>
              <a:gd name="T21" fmla="*/ 824 h 8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2" h="824">
                <a:moveTo>
                  <a:pt x="8" y="816"/>
                </a:moveTo>
                <a:cubicBezTo>
                  <a:pt x="0" y="416"/>
                  <a:pt x="8" y="488"/>
                  <a:pt x="8" y="144"/>
                </a:cubicBezTo>
                <a:cubicBezTo>
                  <a:pt x="8" y="56"/>
                  <a:pt x="48" y="14"/>
                  <a:pt x="152" y="8"/>
                </a:cubicBezTo>
                <a:cubicBezTo>
                  <a:pt x="424" y="0"/>
                  <a:pt x="1168" y="8"/>
                  <a:pt x="1544" y="8"/>
                </a:cubicBezTo>
                <a:cubicBezTo>
                  <a:pt x="1548" y="412"/>
                  <a:pt x="1552" y="816"/>
                  <a:pt x="1552" y="816"/>
                </a:cubicBezTo>
                <a:cubicBezTo>
                  <a:pt x="1552" y="816"/>
                  <a:pt x="272" y="824"/>
                  <a:pt x="8" y="816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9702" name="Object 30">
            <a:hlinkClick r:id="" action="ppaction://ole?verb=0"/>
          </p:cNvPr>
          <p:cNvGraphicFramePr>
            <a:graphicFrameLocks/>
          </p:cNvGraphicFramePr>
          <p:nvPr/>
        </p:nvGraphicFramePr>
        <p:xfrm>
          <a:off x="744538" y="1766888"/>
          <a:ext cx="17335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Equation" r:id="rId11" imgW="1752480" imgH="1117440" progId="Equation.3">
                  <p:embed/>
                </p:oleObj>
              </mc:Choice>
              <mc:Fallback>
                <p:oleObj name="Equation" r:id="rId11" imgW="1752480" imgH="1117440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1766888"/>
                        <a:ext cx="173355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6" name="Rectangle 31"/>
          <p:cNvSpPr>
            <a:spLocks noChangeArrowheads="1"/>
          </p:cNvSpPr>
          <p:nvPr/>
        </p:nvSpPr>
        <p:spPr bwMode="auto">
          <a:xfrm>
            <a:off x="6202363" y="2671763"/>
            <a:ext cx="1889125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Broad-crested</a:t>
            </a:r>
          </a:p>
          <a:p>
            <a:pPr eaLnBrk="0" hangingPunct="0"/>
            <a:r>
              <a:rPr lang="en-US"/>
              <a:t>weir</a:t>
            </a:r>
          </a:p>
        </p:txBody>
      </p:sp>
      <p:sp>
        <p:nvSpPr>
          <p:cNvPr id="34848" name="Text Box 32"/>
          <p:cNvSpPr txBox="1">
            <a:spLocks noChangeArrowheads="1"/>
          </p:cNvSpPr>
          <p:nvPr/>
        </p:nvSpPr>
        <p:spPr bwMode="auto">
          <a:xfrm>
            <a:off x="4002088" y="4711700"/>
            <a:ext cx="36941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E measured from top of weir</a:t>
            </a:r>
          </a:p>
        </p:txBody>
      </p:sp>
      <p:sp>
        <p:nvSpPr>
          <p:cNvPr id="29728" name="Line 33"/>
          <p:cNvSpPr>
            <a:spLocks noChangeShapeType="1"/>
          </p:cNvSpPr>
          <p:nvPr/>
        </p:nvSpPr>
        <p:spPr bwMode="auto">
          <a:xfrm>
            <a:off x="4064000" y="5156200"/>
            <a:ext cx="3975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9703" name="Object 3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63538" y="5718175"/>
          <a:ext cx="2563812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Equation" r:id="rId13" imgW="2577960" imgH="876240" progId="Equation.DSMT4">
                  <p:embed/>
                </p:oleObj>
              </mc:Choice>
              <mc:Fallback>
                <p:oleObj name="Equation" r:id="rId13" imgW="2577960" imgH="876240" progId="Equation.DSMT4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5718175"/>
                        <a:ext cx="2563812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1" name="Text Box 35"/>
          <p:cNvSpPr txBox="1">
            <a:spLocks noChangeArrowheads="1"/>
          </p:cNvSpPr>
          <p:nvPr/>
        </p:nvSpPr>
        <p:spPr bwMode="auto">
          <a:xfrm>
            <a:off x="4000500" y="3836988"/>
            <a:ext cx="290512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Hard to measure y</a:t>
            </a:r>
            <a:r>
              <a:rPr lang="en-US" sz="2800" baseline="-25000">
                <a:solidFill>
                  <a:schemeClr val="folHlink"/>
                </a:solidFill>
              </a:rPr>
              <a:t>c</a:t>
            </a:r>
          </a:p>
        </p:txBody>
      </p:sp>
      <p:sp>
        <p:nvSpPr>
          <p:cNvPr id="29730" name="Line 36"/>
          <p:cNvSpPr>
            <a:spLocks noChangeShapeType="1"/>
          </p:cNvSpPr>
          <p:nvPr/>
        </p:nvSpPr>
        <p:spPr bwMode="auto">
          <a:xfrm>
            <a:off x="4108450" y="4275138"/>
            <a:ext cx="2874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853" name="Text Box 37"/>
          <p:cNvSpPr txBox="1">
            <a:spLocks noChangeArrowheads="1"/>
          </p:cNvSpPr>
          <p:nvPr/>
        </p:nvSpPr>
        <p:spPr bwMode="auto">
          <a:xfrm>
            <a:off x="7132638" y="1557338"/>
            <a:ext cx="44767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i="1">
                <a:solidFill>
                  <a:schemeClr val="folHlink"/>
                </a:solidFill>
              </a:rPr>
              <a:t>y</a:t>
            </a:r>
            <a:r>
              <a:rPr lang="en-US" sz="2800" i="1" baseline="-25000">
                <a:solidFill>
                  <a:schemeClr val="folHlink"/>
                </a:solidFill>
              </a:rPr>
              <a:t>c</a:t>
            </a:r>
          </a:p>
        </p:txBody>
      </p:sp>
      <p:sp>
        <p:nvSpPr>
          <p:cNvPr id="29732" name="Line 38"/>
          <p:cNvSpPr>
            <a:spLocks noChangeShapeType="1"/>
          </p:cNvSpPr>
          <p:nvPr/>
        </p:nvSpPr>
        <p:spPr bwMode="auto">
          <a:xfrm flipV="1">
            <a:off x="7105650" y="2312988"/>
            <a:ext cx="0" cy="312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8" grpId="0" build="p" autoUpdateAnimBg="0"/>
      <p:bldP spid="34851" grpId="0" build="p" autoUpdateAnimBg="0"/>
      <p:bldP spid="34853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Broad-crested Weir: Example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90700"/>
            <a:ext cx="8051800" cy="4114800"/>
          </a:xfrm>
          <a:noFill/>
        </p:spPr>
        <p:txBody>
          <a:bodyPr lIns="90488" tIns="44450" rIns="90488" bIns="44450"/>
          <a:lstStyle/>
          <a:p>
            <a:r>
              <a:rPr lang="en-US" smtClean="0"/>
              <a:t>Calculate the flow and the depth upstream. The channel is 3 m wide. Is H approximately equal to E?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6521450" y="3149600"/>
            <a:ext cx="2044700" cy="1473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6305550" y="3149600"/>
            <a:ext cx="228600" cy="14732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6115050" y="3124200"/>
            <a:ext cx="215900" cy="14986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5975350" y="3111500"/>
            <a:ext cx="165100" cy="15113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5873750" y="3111500"/>
            <a:ext cx="114300" cy="15240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3460750" y="3098800"/>
            <a:ext cx="2425700" cy="15240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4522" name="Group 10"/>
          <p:cNvGrpSpPr>
            <a:grpSpLocks/>
          </p:cNvGrpSpPr>
          <p:nvPr/>
        </p:nvGrpSpPr>
        <p:grpSpPr bwMode="auto">
          <a:xfrm>
            <a:off x="3479800" y="4622800"/>
            <a:ext cx="5664200" cy="76200"/>
            <a:chOff x="2148" y="2272"/>
            <a:chExt cx="3568" cy="48"/>
          </a:xfrm>
        </p:grpSpPr>
        <p:sp>
          <p:nvSpPr>
            <p:cNvPr id="64542" name="Line 11"/>
            <p:cNvSpPr>
              <a:spLocks noChangeShapeType="1"/>
            </p:cNvSpPr>
            <p:nvPr/>
          </p:nvSpPr>
          <p:spPr bwMode="auto">
            <a:xfrm>
              <a:off x="2148" y="2272"/>
              <a:ext cx="35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3" name="Line 12"/>
            <p:cNvSpPr>
              <a:spLocks noChangeShapeType="1"/>
            </p:cNvSpPr>
            <p:nvPr/>
          </p:nvSpPr>
          <p:spPr bwMode="auto">
            <a:xfrm>
              <a:off x="2176" y="2320"/>
              <a:ext cx="3512" cy="0"/>
            </a:xfrm>
            <a:prstGeom prst="line">
              <a:avLst/>
            </a:prstGeom>
            <a:noFill/>
            <a:ln w="101600"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523" name="Freeform 13"/>
          <p:cNvSpPr>
            <a:spLocks/>
          </p:cNvSpPr>
          <p:nvPr/>
        </p:nvSpPr>
        <p:spPr bwMode="auto">
          <a:xfrm>
            <a:off x="3473450" y="3086100"/>
            <a:ext cx="5132388" cy="65088"/>
          </a:xfrm>
          <a:custGeom>
            <a:avLst/>
            <a:gdLst>
              <a:gd name="T0" fmla="*/ 3232 w 3233"/>
              <a:gd name="T1" fmla="*/ 40 h 41"/>
              <a:gd name="T2" fmla="*/ 1976 w 3233"/>
              <a:gd name="T3" fmla="*/ 40 h 41"/>
              <a:gd name="T4" fmla="*/ 1832 w 3233"/>
              <a:gd name="T5" fmla="*/ 36 h 41"/>
              <a:gd name="T6" fmla="*/ 1712 w 3233"/>
              <a:gd name="T7" fmla="*/ 25 h 41"/>
              <a:gd name="T8" fmla="*/ 1616 w 3233"/>
              <a:gd name="T9" fmla="*/ 15 h 41"/>
              <a:gd name="T10" fmla="*/ 1480 w 3233"/>
              <a:gd name="T11" fmla="*/ 4 h 41"/>
              <a:gd name="T12" fmla="*/ 1320 w 3233"/>
              <a:gd name="T13" fmla="*/ 0 h 41"/>
              <a:gd name="T14" fmla="*/ 0 w 3233"/>
              <a:gd name="T15" fmla="*/ 0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33"/>
              <a:gd name="T25" fmla="*/ 0 h 41"/>
              <a:gd name="T26" fmla="*/ 3233 w 3233"/>
              <a:gd name="T27" fmla="*/ 41 h 4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33" h="41">
                <a:moveTo>
                  <a:pt x="3232" y="40"/>
                </a:moveTo>
                <a:lnTo>
                  <a:pt x="1976" y="40"/>
                </a:lnTo>
                <a:lnTo>
                  <a:pt x="1832" y="36"/>
                </a:lnTo>
                <a:lnTo>
                  <a:pt x="1712" y="25"/>
                </a:lnTo>
                <a:lnTo>
                  <a:pt x="1616" y="15"/>
                </a:lnTo>
                <a:lnTo>
                  <a:pt x="1480" y="4"/>
                </a:lnTo>
                <a:lnTo>
                  <a:pt x="1320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4524" name="AutoShape 14"/>
          <p:cNvSpPr>
            <a:spLocks noChangeArrowheads="1"/>
          </p:cNvSpPr>
          <p:nvPr/>
        </p:nvSpPr>
        <p:spPr bwMode="auto">
          <a:xfrm rot="10800000" flipH="1">
            <a:off x="4102100" y="2965450"/>
            <a:ext cx="254000" cy="101600"/>
          </a:xfrm>
          <a:prstGeom prst="triangle">
            <a:avLst>
              <a:gd name="adj" fmla="val 4999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5" name="Line 15"/>
          <p:cNvSpPr>
            <a:spLocks noChangeShapeType="1"/>
          </p:cNvSpPr>
          <p:nvPr/>
        </p:nvSpPr>
        <p:spPr bwMode="auto">
          <a:xfrm flipH="1">
            <a:off x="4775200" y="33147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6" name="Line 16"/>
          <p:cNvSpPr>
            <a:spLocks noChangeShapeType="1"/>
          </p:cNvSpPr>
          <p:nvPr/>
        </p:nvSpPr>
        <p:spPr bwMode="auto">
          <a:xfrm>
            <a:off x="4870450" y="332105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7" name="Rectangle 17"/>
          <p:cNvSpPr>
            <a:spLocks noChangeArrowheads="1"/>
          </p:cNvSpPr>
          <p:nvPr/>
        </p:nvSpPr>
        <p:spPr bwMode="auto">
          <a:xfrm>
            <a:off x="4583113" y="3751263"/>
            <a:ext cx="561975" cy="4540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0.5</a:t>
            </a:r>
          </a:p>
        </p:txBody>
      </p:sp>
      <p:sp>
        <p:nvSpPr>
          <p:cNvPr id="64528" name="Rectangle 18"/>
          <p:cNvSpPr>
            <a:spLocks noChangeArrowheads="1"/>
          </p:cNvSpPr>
          <p:nvPr/>
        </p:nvSpPr>
        <p:spPr bwMode="auto">
          <a:xfrm>
            <a:off x="7313613" y="3344863"/>
            <a:ext cx="423862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y</a:t>
            </a:r>
            <a:r>
              <a:rPr lang="en-US" baseline="-25000"/>
              <a:t>c</a:t>
            </a:r>
          </a:p>
        </p:txBody>
      </p:sp>
      <p:sp>
        <p:nvSpPr>
          <p:cNvPr id="64529" name="Line 19"/>
          <p:cNvSpPr>
            <a:spLocks noChangeShapeType="1"/>
          </p:cNvSpPr>
          <p:nvPr/>
        </p:nvSpPr>
        <p:spPr bwMode="auto">
          <a:xfrm flipV="1">
            <a:off x="7131050" y="27876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0" name="Line 20"/>
          <p:cNvSpPr>
            <a:spLocks noChangeShapeType="1"/>
          </p:cNvSpPr>
          <p:nvPr/>
        </p:nvSpPr>
        <p:spPr bwMode="auto">
          <a:xfrm>
            <a:off x="7131050" y="330835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1" name="Line 21"/>
          <p:cNvSpPr>
            <a:spLocks noChangeShapeType="1"/>
          </p:cNvSpPr>
          <p:nvPr/>
        </p:nvSpPr>
        <p:spPr bwMode="auto">
          <a:xfrm>
            <a:off x="3479800" y="3060700"/>
            <a:ext cx="51181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2" name="Rectangle 22"/>
          <p:cNvSpPr>
            <a:spLocks noChangeArrowheads="1"/>
          </p:cNvSpPr>
          <p:nvPr/>
        </p:nvSpPr>
        <p:spPr bwMode="auto">
          <a:xfrm>
            <a:off x="8570913" y="2938463"/>
            <a:ext cx="366712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E</a:t>
            </a:r>
          </a:p>
        </p:txBody>
      </p:sp>
      <p:sp>
        <p:nvSpPr>
          <p:cNvPr id="64533" name="Rectangle 23"/>
          <p:cNvSpPr>
            <a:spLocks noChangeArrowheads="1"/>
          </p:cNvSpPr>
          <p:nvPr/>
        </p:nvSpPr>
        <p:spPr bwMode="auto">
          <a:xfrm>
            <a:off x="6272213" y="3687763"/>
            <a:ext cx="1889125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Broad-crested</a:t>
            </a:r>
          </a:p>
          <a:p>
            <a:pPr eaLnBrk="0" hangingPunct="0"/>
            <a:r>
              <a:rPr lang="en-US"/>
              <a:t>weir</a:t>
            </a:r>
          </a:p>
        </p:txBody>
      </p:sp>
      <p:sp>
        <p:nvSpPr>
          <p:cNvPr id="64534" name="Freeform 24"/>
          <p:cNvSpPr>
            <a:spLocks/>
          </p:cNvSpPr>
          <p:nvPr/>
        </p:nvSpPr>
        <p:spPr bwMode="auto">
          <a:xfrm>
            <a:off x="6115050" y="3314700"/>
            <a:ext cx="2463800" cy="1308100"/>
          </a:xfrm>
          <a:custGeom>
            <a:avLst/>
            <a:gdLst>
              <a:gd name="T0" fmla="*/ 8 w 1552"/>
              <a:gd name="T1" fmla="*/ 816 h 824"/>
              <a:gd name="T2" fmla="*/ 8 w 1552"/>
              <a:gd name="T3" fmla="*/ 144 h 824"/>
              <a:gd name="T4" fmla="*/ 152 w 1552"/>
              <a:gd name="T5" fmla="*/ 8 h 824"/>
              <a:gd name="T6" fmla="*/ 1544 w 1552"/>
              <a:gd name="T7" fmla="*/ 8 h 824"/>
              <a:gd name="T8" fmla="*/ 1552 w 1552"/>
              <a:gd name="T9" fmla="*/ 816 h 824"/>
              <a:gd name="T10" fmla="*/ 8 w 1552"/>
              <a:gd name="T11" fmla="*/ 816 h 8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2"/>
              <a:gd name="T19" fmla="*/ 0 h 824"/>
              <a:gd name="T20" fmla="*/ 1552 w 1552"/>
              <a:gd name="T21" fmla="*/ 824 h 8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2" h="824">
                <a:moveTo>
                  <a:pt x="8" y="816"/>
                </a:moveTo>
                <a:cubicBezTo>
                  <a:pt x="0" y="416"/>
                  <a:pt x="8" y="488"/>
                  <a:pt x="8" y="144"/>
                </a:cubicBezTo>
                <a:cubicBezTo>
                  <a:pt x="8" y="56"/>
                  <a:pt x="48" y="14"/>
                  <a:pt x="152" y="8"/>
                </a:cubicBezTo>
                <a:cubicBezTo>
                  <a:pt x="424" y="0"/>
                  <a:pt x="1168" y="8"/>
                  <a:pt x="1544" y="8"/>
                </a:cubicBezTo>
                <a:cubicBezTo>
                  <a:pt x="1548" y="412"/>
                  <a:pt x="1552" y="816"/>
                  <a:pt x="1552" y="816"/>
                </a:cubicBezTo>
                <a:cubicBezTo>
                  <a:pt x="1552" y="816"/>
                  <a:pt x="272" y="824"/>
                  <a:pt x="8" y="816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535" name="Rectangle 25"/>
          <p:cNvSpPr>
            <a:spLocks noChangeArrowheads="1"/>
          </p:cNvSpPr>
          <p:nvPr/>
        </p:nvSpPr>
        <p:spPr bwMode="auto">
          <a:xfrm>
            <a:off x="6894513" y="3471863"/>
            <a:ext cx="12890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y</a:t>
            </a:r>
            <a:r>
              <a:rPr lang="en-US" baseline="-25000"/>
              <a:t>c</a:t>
            </a:r>
            <a:r>
              <a:rPr lang="en-US"/>
              <a:t>=0.3 m</a:t>
            </a:r>
          </a:p>
        </p:txBody>
      </p:sp>
      <p:sp>
        <p:nvSpPr>
          <p:cNvPr id="64536" name="AutoShape 26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04150" y="6334125"/>
            <a:ext cx="1282700" cy="523875"/>
          </a:xfrm>
          <a:prstGeom prst="actionButtonBlank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/>
              <a:t>Solution</a:t>
            </a:r>
          </a:p>
        </p:txBody>
      </p:sp>
      <p:sp>
        <p:nvSpPr>
          <p:cNvPr id="64537" name="Text Box 27"/>
          <p:cNvSpPr txBox="1">
            <a:spLocks noChangeArrowheads="1"/>
          </p:cNvSpPr>
          <p:nvPr/>
        </p:nvSpPr>
        <p:spPr bwMode="auto">
          <a:xfrm>
            <a:off x="609600" y="4810125"/>
            <a:ext cx="705961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How do you find flow?____________________</a:t>
            </a:r>
          </a:p>
        </p:txBody>
      </p:sp>
      <p:sp>
        <p:nvSpPr>
          <p:cNvPr id="64538" name="Text Box 28"/>
          <p:cNvSpPr txBox="1">
            <a:spLocks noChangeArrowheads="1"/>
          </p:cNvSpPr>
          <p:nvPr/>
        </p:nvSpPr>
        <p:spPr bwMode="auto">
          <a:xfrm>
            <a:off x="706438" y="5695950"/>
            <a:ext cx="7019925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How do you find H?______________________</a:t>
            </a:r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4195763" y="4859338"/>
            <a:ext cx="31623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Critical flow relation</a:t>
            </a:r>
          </a:p>
        </p:txBody>
      </p:sp>
      <p:sp>
        <p:nvSpPr>
          <p:cNvPr id="35870" name="Text Box 30"/>
          <p:cNvSpPr txBox="1">
            <a:spLocks noChangeArrowheads="1"/>
          </p:cNvSpPr>
          <p:nvPr/>
        </p:nvSpPr>
        <p:spPr bwMode="auto">
          <a:xfrm>
            <a:off x="3873500" y="5656263"/>
            <a:ext cx="2522538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Energy equation</a:t>
            </a:r>
          </a:p>
        </p:txBody>
      </p:sp>
      <p:sp>
        <p:nvSpPr>
          <p:cNvPr id="64541" name="Text Box 31"/>
          <p:cNvSpPr txBox="1">
            <a:spLocks noChangeArrowheads="1"/>
          </p:cNvSpPr>
          <p:nvPr/>
        </p:nvSpPr>
        <p:spPr bwMode="auto">
          <a:xfrm>
            <a:off x="4714875" y="3000375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9" grpId="0" build="p" autoUpdateAnimBg="0"/>
      <p:bldP spid="35870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val 2"/>
          <p:cNvSpPr>
            <a:spLocks noChangeArrowheads="1"/>
          </p:cNvSpPr>
          <p:nvPr/>
        </p:nvSpPr>
        <p:spPr bwMode="auto">
          <a:xfrm>
            <a:off x="2921000" y="5041900"/>
            <a:ext cx="1638300" cy="635000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Classification of Flows</a:t>
            </a: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60400" y="1663700"/>
            <a:ext cx="7797800" cy="5194300"/>
          </a:xfrm>
          <a:noFill/>
        </p:spPr>
        <p:txBody>
          <a:bodyPr lIns="90488" tIns="44450" rIns="90488" bIns="44450"/>
          <a:lstStyle/>
          <a:p>
            <a:r>
              <a:rPr lang="en-US" sz="2800" smtClean="0"/>
              <a:t>Steady and Unsteady</a:t>
            </a:r>
          </a:p>
          <a:p>
            <a:pPr lvl="1"/>
            <a:r>
              <a:rPr lang="en-US" sz="2400" smtClean="0"/>
              <a:t>Steady: velocity at a given point does not change with time</a:t>
            </a:r>
          </a:p>
          <a:p>
            <a:r>
              <a:rPr lang="en-US" sz="2800" smtClean="0"/>
              <a:t>Uniform, Gradually Varied, and Rapidly Varied</a:t>
            </a:r>
          </a:p>
          <a:p>
            <a:pPr lvl="1"/>
            <a:r>
              <a:rPr lang="en-US" sz="2400" smtClean="0"/>
              <a:t>Uniform: velocity at a given time does not change within a given length of a channel</a:t>
            </a:r>
          </a:p>
          <a:p>
            <a:pPr lvl="1"/>
            <a:r>
              <a:rPr lang="en-US" sz="2400" smtClean="0"/>
              <a:t>Gradually varied: gradual changes in velocity with distance</a:t>
            </a:r>
          </a:p>
          <a:p>
            <a:r>
              <a:rPr lang="en-US" sz="2800" smtClean="0"/>
              <a:t>Laminar and Turbulent</a:t>
            </a:r>
          </a:p>
          <a:p>
            <a:pPr lvl="1"/>
            <a:r>
              <a:rPr lang="en-US" sz="2400" smtClean="0"/>
              <a:t>Laminar: flow appears to be as a movement of thin layers on top of each other</a:t>
            </a:r>
          </a:p>
          <a:p>
            <a:pPr lvl="1"/>
            <a:r>
              <a:rPr lang="en-US" sz="2400" smtClean="0"/>
              <a:t>Turbulent: packets of liquid move in irregular paths	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4638675" y="1701800"/>
            <a:ext cx="15700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/>
              <a:t>(</a:t>
            </a:r>
            <a:r>
              <a:rPr lang="en-US">
                <a:solidFill>
                  <a:schemeClr val="folHlink"/>
                </a:solidFill>
              </a:rPr>
              <a:t>Temporal</a:t>
            </a:r>
            <a:r>
              <a:rPr lang="en-US"/>
              <a:t>)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21625" y="2984500"/>
            <a:ext cx="1231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/>
              <a:t>(</a:t>
            </a:r>
            <a:r>
              <a:rPr lang="en-US">
                <a:solidFill>
                  <a:schemeClr val="folHlink"/>
                </a:solidFill>
              </a:rPr>
              <a:t>Spatial</a:t>
            </a:r>
            <a:r>
              <a:rPr lang="en-US"/>
              <a:t>)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62471" name="Line 7"/>
          <p:cNvSpPr>
            <a:spLocks noChangeShapeType="1"/>
          </p:cNvSpPr>
          <p:nvPr/>
        </p:nvSpPr>
        <p:spPr bwMode="auto">
          <a:xfrm>
            <a:off x="4673600" y="2120900"/>
            <a:ext cx="149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72" name="Line 8"/>
          <p:cNvSpPr>
            <a:spLocks noChangeShapeType="1"/>
          </p:cNvSpPr>
          <p:nvPr/>
        </p:nvSpPr>
        <p:spPr bwMode="auto">
          <a:xfrm>
            <a:off x="8026400" y="3403600"/>
            <a:ext cx="107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nimBg="1"/>
      <p:bldP spid="6149" grpId="0" build="p" autoUpdateAnimBg="0"/>
      <p:bldP spid="6150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Hydraulic Jump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95800"/>
          </a:xfrm>
          <a:noFill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smtClean="0"/>
              <a:t>Used for energy dissipation</a:t>
            </a:r>
          </a:p>
          <a:p>
            <a:pPr>
              <a:lnSpc>
                <a:spcPct val="90000"/>
              </a:lnSpc>
            </a:pPr>
            <a:r>
              <a:rPr lang="en-US" smtClean="0"/>
              <a:t>Occurs when flow transitions from supercritical to subcritical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base of spillway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Steep slope to mild slope</a:t>
            </a:r>
          </a:p>
          <a:p>
            <a:pPr>
              <a:lnSpc>
                <a:spcPct val="90000"/>
              </a:lnSpc>
            </a:pPr>
            <a:r>
              <a:rPr lang="en-US" smtClean="0"/>
              <a:t>We would like to know depth of water downstream from jump as well as the location of the jump</a:t>
            </a:r>
          </a:p>
          <a:p>
            <a:pPr>
              <a:lnSpc>
                <a:spcPct val="90000"/>
              </a:lnSpc>
            </a:pPr>
            <a:r>
              <a:rPr lang="en-US" smtClean="0"/>
              <a:t>Which equation, Energy or Momentum?</a:t>
            </a:r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5651500" y="6286500"/>
            <a:ext cx="190500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516063" y="1371600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65542" name="Picture 6" descr="Hydraulic jump in the kitchen sink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3438" y="0"/>
            <a:ext cx="1960562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3" name="Picture 7" descr="First Threat, South Fork American River, California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lum bright="24000"/>
          </a:blip>
          <a:srcRect l="11792" r="9326"/>
          <a:stretch>
            <a:fillRect/>
          </a:stretch>
        </p:blipFill>
        <p:spPr bwMode="auto">
          <a:xfrm>
            <a:off x="7562850" y="1862138"/>
            <a:ext cx="137160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1154113" y="0"/>
            <a:ext cx="4570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Could a hydraulic jump be laminar?</a:t>
            </a:r>
          </a:p>
        </p:txBody>
      </p:sp>
      <p:sp>
        <p:nvSpPr>
          <p:cNvPr id="36873" name="AutoShape 9">
            <a:hlinkClick r:id="rId6" highlightClick="1"/>
          </p:cNvPr>
          <p:cNvSpPr>
            <a:spLocks noChangeArrowheads="1"/>
          </p:cNvSpPr>
          <p:nvPr/>
        </p:nvSpPr>
        <p:spPr bwMode="auto">
          <a:xfrm>
            <a:off x="6651625" y="87313"/>
            <a:ext cx="450850" cy="417512"/>
          </a:xfrm>
          <a:prstGeom prst="actionButtonHelp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6872" grpId="0"/>
      <p:bldP spid="3687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0" name="Freeform 2"/>
          <p:cNvSpPr>
            <a:spLocks/>
          </p:cNvSpPr>
          <p:nvPr/>
        </p:nvSpPr>
        <p:spPr bwMode="auto">
          <a:xfrm>
            <a:off x="4102100" y="3022600"/>
            <a:ext cx="4610100" cy="1244600"/>
          </a:xfrm>
          <a:custGeom>
            <a:avLst/>
            <a:gdLst>
              <a:gd name="T0" fmla="*/ 8 w 2904"/>
              <a:gd name="T1" fmla="*/ 624 h 784"/>
              <a:gd name="T2" fmla="*/ 8 w 2904"/>
              <a:gd name="T3" fmla="*/ 784 h 784"/>
              <a:gd name="T4" fmla="*/ 2904 w 2904"/>
              <a:gd name="T5" fmla="*/ 784 h 784"/>
              <a:gd name="T6" fmla="*/ 2904 w 2904"/>
              <a:gd name="T7" fmla="*/ 8 h 784"/>
              <a:gd name="T8" fmla="*/ 2208 w 2904"/>
              <a:gd name="T9" fmla="*/ 8 h 784"/>
              <a:gd name="T10" fmla="*/ 880 w 2904"/>
              <a:gd name="T11" fmla="*/ 616 h 784"/>
              <a:gd name="T12" fmla="*/ 8 w 2904"/>
              <a:gd name="T13" fmla="*/ 624 h 7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904"/>
              <a:gd name="T22" fmla="*/ 0 h 784"/>
              <a:gd name="T23" fmla="*/ 2904 w 2904"/>
              <a:gd name="T24" fmla="*/ 784 h 7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904" h="784">
                <a:moveTo>
                  <a:pt x="8" y="624"/>
                </a:moveTo>
                <a:cubicBezTo>
                  <a:pt x="0" y="760"/>
                  <a:pt x="0" y="704"/>
                  <a:pt x="8" y="784"/>
                </a:cubicBezTo>
                <a:cubicBezTo>
                  <a:pt x="584" y="784"/>
                  <a:pt x="2312" y="784"/>
                  <a:pt x="2904" y="784"/>
                </a:cubicBezTo>
                <a:cubicBezTo>
                  <a:pt x="2904" y="64"/>
                  <a:pt x="2904" y="680"/>
                  <a:pt x="2904" y="8"/>
                </a:cubicBezTo>
                <a:cubicBezTo>
                  <a:pt x="2496" y="0"/>
                  <a:pt x="2296" y="0"/>
                  <a:pt x="2208" y="8"/>
                </a:cubicBezTo>
                <a:cubicBezTo>
                  <a:pt x="1760" y="40"/>
                  <a:pt x="1592" y="608"/>
                  <a:pt x="880" y="616"/>
                </a:cubicBezTo>
                <a:cubicBezTo>
                  <a:pt x="774" y="618"/>
                  <a:pt x="224" y="616"/>
                  <a:pt x="8" y="624"/>
                </a:cubicBezTo>
                <a:close/>
              </a:path>
            </a:pathLst>
          </a:custGeom>
          <a:solidFill>
            <a:schemeClr val="hlink"/>
          </a:solidFill>
          <a:ln w="12700" cap="flat" cmpd="sng">
            <a:noFill/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31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Hydraulic Jump</a:t>
            </a:r>
          </a:p>
        </p:txBody>
      </p:sp>
      <p:sp>
        <p:nvSpPr>
          <p:cNvPr id="30732" name="Line 4"/>
          <p:cNvSpPr>
            <a:spLocks noChangeShapeType="1"/>
          </p:cNvSpPr>
          <p:nvPr/>
        </p:nvSpPr>
        <p:spPr bwMode="auto">
          <a:xfrm>
            <a:off x="4064000" y="4267200"/>
            <a:ext cx="4654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Oval 5"/>
          <p:cNvSpPr>
            <a:spLocks noChangeArrowheads="1"/>
          </p:cNvSpPr>
          <p:nvPr/>
        </p:nvSpPr>
        <p:spPr bwMode="auto">
          <a:xfrm rot="-2220000">
            <a:off x="6045200" y="3473450"/>
            <a:ext cx="1244600" cy="1587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Oval 6"/>
          <p:cNvSpPr>
            <a:spLocks noChangeArrowheads="1"/>
          </p:cNvSpPr>
          <p:nvPr/>
        </p:nvSpPr>
        <p:spPr bwMode="auto">
          <a:xfrm rot="-2220000">
            <a:off x="6153150" y="3540125"/>
            <a:ext cx="990600" cy="539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Oval 7"/>
          <p:cNvSpPr>
            <a:spLocks noChangeArrowheads="1"/>
          </p:cNvSpPr>
          <p:nvPr/>
        </p:nvSpPr>
        <p:spPr bwMode="auto">
          <a:xfrm rot="-2220000">
            <a:off x="5826125" y="3565525"/>
            <a:ext cx="1257300" cy="1397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Line 8"/>
          <p:cNvSpPr>
            <a:spLocks noChangeShapeType="1"/>
          </p:cNvSpPr>
          <p:nvPr/>
        </p:nvSpPr>
        <p:spPr bwMode="auto">
          <a:xfrm flipV="1">
            <a:off x="4286250" y="3727450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Line 9"/>
          <p:cNvSpPr>
            <a:spLocks noChangeShapeType="1"/>
          </p:cNvSpPr>
          <p:nvPr/>
        </p:nvSpPr>
        <p:spPr bwMode="auto">
          <a:xfrm flipV="1">
            <a:off x="4286250" y="4260850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8" name="Line 10"/>
          <p:cNvSpPr>
            <a:spLocks noChangeShapeType="1"/>
          </p:cNvSpPr>
          <p:nvPr/>
        </p:nvSpPr>
        <p:spPr bwMode="auto">
          <a:xfrm>
            <a:off x="8134350" y="3035300"/>
            <a:ext cx="0" cy="1225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Rectangle 11"/>
          <p:cNvSpPr>
            <a:spLocks noChangeArrowheads="1"/>
          </p:cNvSpPr>
          <p:nvPr/>
        </p:nvSpPr>
        <p:spPr bwMode="auto">
          <a:xfrm>
            <a:off x="3633788" y="3862388"/>
            <a:ext cx="561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y</a:t>
            </a:r>
            <a:r>
              <a:rPr lang="en-US" baseline="-25000"/>
              <a:t>1</a:t>
            </a:r>
          </a:p>
        </p:txBody>
      </p:sp>
      <p:sp>
        <p:nvSpPr>
          <p:cNvPr id="30740" name="Rectangle 12"/>
          <p:cNvSpPr>
            <a:spLocks noChangeArrowheads="1"/>
          </p:cNvSpPr>
          <p:nvPr/>
        </p:nvSpPr>
        <p:spPr bwMode="auto">
          <a:xfrm>
            <a:off x="7920038" y="3405188"/>
            <a:ext cx="561975" cy="4540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y</a:t>
            </a:r>
            <a:r>
              <a:rPr lang="en-US" baseline="-25000"/>
              <a:t>2</a:t>
            </a:r>
          </a:p>
        </p:txBody>
      </p:sp>
      <p:sp>
        <p:nvSpPr>
          <p:cNvPr id="30741" name="Line 13"/>
          <p:cNvSpPr>
            <a:spLocks noChangeShapeType="1"/>
          </p:cNvSpPr>
          <p:nvPr/>
        </p:nvSpPr>
        <p:spPr bwMode="auto">
          <a:xfrm>
            <a:off x="5524500" y="4311650"/>
            <a:ext cx="0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14"/>
          <p:cNvSpPr>
            <a:spLocks noChangeShapeType="1"/>
          </p:cNvSpPr>
          <p:nvPr/>
        </p:nvSpPr>
        <p:spPr bwMode="auto">
          <a:xfrm>
            <a:off x="7658100" y="4330700"/>
            <a:ext cx="0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Line 15"/>
          <p:cNvSpPr>
            <a:spLocks noChangeShapeType="1"/>
          </p:cNvSpPr>
          <p:nvPr/>
        </p:nvSpPr>
        <p:spPr bwMode="auto">
          <a:xfrm>
            <a:off x="5530850" y="4762500"/>
            <a:ext cx="2120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Rectangle 16"/>
          <p:cNvSpPr>
            <a:spLocks noChangeArrowheads="1"/>
          </p:cNvSpPr>
          <p:nvPr/>
        </p:nvSpPr>
        <p:spPr bwMode="auto">
          <a:xfrm>
            <a:off x="6472238" y="4567238"/>
            <a:ext cx="428625" cy="4540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L</a:t>
            </a:r>
          </a:p>
        </p:txBody>
      </p:sp>
      <p:sp>
        <p:nvSpPr>
          <p:cNvPr id="30745" name="Line 17"/>
          <p:cNvSpPr>
            <a:spLocks noChangeShapeType="1"/>
          </p:cNvSpPr>
          <p:nvPr/>
        </p:nvSpPr>
        <p:spPr bwMode="auto">
          <a:xfrm flipH="1">
            <a:off x="7385050" y="2876550"/>
            <a:ext cx="16129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6" name="Line 18"/>
          <p:cNvSpPr>
            <a:spLocks noChangeShapeType="1"/>
          </p:cNvSpPr>
          <p:nvPr/>
        </p:nvSpPr>
        <p:spPr bwMode="auto">
          <a:xfrm flipH="1">
            <a:off x="3937000" y="2628900"/>
            <a:ext cx="16129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7" name="Freeform 19"/>
          <p:cNvSpPr>
            <a:spLocks/>
          </p:cNvSpPr>
          <p:nvPr/>
        </p:nvSpPr>
        <p:spPr bwMode="auto">
          <a:xfrm>
            <a:off x="5543550" y="2628900"/>
            <a:ext cx="1925638" cy="249238"/>
          </a:xfrm>
          <a:custGeom>
            <a:avLst/>
            <a:gdLst>
              <a:gd name="T0" fmla="*/ 0 w 1213"/>
              <a:gd name="T1" fmla="*/ 0 h 157"/>
              <a:gd name="T2" fmla="*/ 276 w 1213"/>
              <a:gd name="T3" fmla="*/ 12 h 157"/>
              <a:gd name="T4" fmla="*/ 648 w 1213"/>
              <a:gd name="T5" fmla="*/ 60 h 157"/>
              <a:gd name="T6" fmla="*/ 972 w 1213"/>
              <a:gd name="T7" fmla="*/ 132 h 157"/>
              <a:gd name="T8" fmla="*/ 1116 w 1213"/>
              <a:gd name="T9" fmla="*/ 156 h 157"/>
              <a:gd name="T10" fmla="*/ 1212 w 1213"/>
              <a:gd name="T11" fmla="*/ 156 h 1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13"/>
              <a:gd name="T19" fmla="*/ 0 h 157"/>
              <a:gd name="T20" fmla="*/ 1213 w 1213"/>
              <a:gd name="T21" fmla="*/ 157 h 1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13" h="157">
                <a:moveTo>
                  <a:pt x="0" y="0"/>
                </a:moveTo>
                <a:lnTo>
                  <a:pt x="276" y="12"/>
                </a:lnTo>
                <a:lnTo>
                  <a:pt x="648" y="60"/>
                </a:lnTo>
                <a:lnTo>
                  <a:pt x="972" y="132"/>
                </a:lnTo>
                <a:lnTo>
                  <a:pt x="1116" y="156"/>
                </a:lnTo>
                <a:lnTo>
                  <a:pt x="1212" y="156"/>
                </a:lnTo>
              </a:path>
            </a:pathLst>
          </a:custGeom>
          <a:noFill/>
          <a:ln w="28575" cap="rnd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Rectangle 20"/>
          <p:cNvSpPr>
            <a:spLocks noChangeArrowheads="1"/>
          </p:cNvSpPr>
          <p:nvPr/>
        </p:nvSpPr>
        <p:spPr bwMode="auto">
          <a:xfrm>
            <a:off x="3233738" y="2414588"/>
            <a:ext cx="8096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EGL</a:t>
            </a:r>
          </a:p>
        </p:txBody>
      </p:sp>
      <p:sp>
        <p:nvSpPr>
          <p:cNvPr id="30749" name="Line 21"/>
          <p:cNvSpPr>
            <a:spLocks noChangeShapeType="1"/>
          </p:cNvSpPr>
          <p:nvPr/>
        </p:nvSpPr>
        <p:spPr bwMode="auto">
          <a:xfrm>
            <a:off x="5721350" y="2628900"/>
            <a:ext cx="307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0" name="Rectangle 22"/>
          <p:cNvSpPr>
            <a:spLocks noChangeArrowheads="1"/>
          </p:cNvSpPr>
          <p:nvPr/>
        </p:nvSpPr>
        <p:spPr bwMode="auto">
          <a:xfrm>
            <a:off x="7415213" y="2200275"/>
            <a:ext cx="542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h</a:t>
            </a:r>
            <a:r>
              <a:rPr lang="en-US" baseline="-25000"/>
              <a:t>L</a:t>
            </a:r>
          </a:p>
        </p:txBody>
      </p:sp>
      <p:sp>
        <p:nvSpPr>
          <p:cNvPr id="30751" name="Rectangle 23"/>
          <p:cNvSpPr>
            <a:spLocks noChangeArrowheads="1"/>
          </p:cNvSpPr>
          <p:nvPr/>
        </p:nvSpPr>
        <p:spPr bwMode="auto">
          <a:xfrm>
            <a:off x="5062538" y="1830388"/>
            <a:ext cx="4079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Conservation of Momentum</a:t>
            </a:r>
          </a:p>
        </p:txBody>
      </p:sp>
      <p:graphicFrame>
        <p:nvGraphicFramePr>
          <p:cNvPr id="30722" name="Object 2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7950" y="4989513"/>
          <a:ext cx="35877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4" name="Equation" r:id="rId3" imgW="3606480" imgH="368280" progId="Equation.3">
                  <p:embed/>
                </p:oleObj>
              </mc:Choice>
              <mc:Fallback>
                <p:oleObj name="Equation" r:id="rId3" imgW="3606480" imgH="36828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4989513"/>
                        <a:ext cx="358775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2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962525" y="5554663"/>
          <a:ext cx="108743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5" name="Equation" r:id="rId5" imgW="1104840" imgH="711000" progId="Equation.DSMT4">
                  <p:embed/>
                </p:oleObj>
              </mc:Choice>
              <mc:Fallback>
                <p:oleObj name="Equation" r:id="rId5" imgW="1104840" imgH="711000" progId="Equation.DSMT4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2525" y="5554663"/>
                        <a:ext cx="1087438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26">
            <a:hlinkClick r:id="" action="ppaction://ole?verb=0"/>
          </p:cNvPr>
          <p:cNvGraphicFramePr>
            <a:graphicFrameLocks/>
          </p:cNvGraphicFramePr>
          <p:nvPr/>
        </p:nvGraphicFramePr>
        <p:xfrm>
          <a:off x="7208838" y="5440363"/>
          <a:ext cx="944562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6" name="Equation" r:id="rId7" imgW="965160" imgH="863280" progId="Equation.3">
                  <p:embed/>
                </p:oleObj>
              </mc:Choice>
              <mc:Fallback>
                <p:oleObj name="Equation" r:id="rId7" imgW="965160" imgH="86328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8838" y="5440363"/>
                        <a:ext cx="944562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27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0988" y="5608638"/>
          <a:ext cx="328612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7" name="Equation" r:id="rId9" imgW="3301920" imgH="901440" progId="Equation.3">
                  <p:embed/>
                </p:oleObj>
              </mc:Choice>
              <mc:Fallback>
                <p:oleObj name="Equation" r:id="rId9" imgW="3301920" imgH="90144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5608638"/>
                        <a:ext cx="3286125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2" name="Line 28"/>
          <p:cNvSpPr>
            <a:spLocks noChangeShapeType="1"/>
          </p:cNvSpPr>
          <p:nvPr/>
        </p:nvSpPr>
        <p:spPr bwMode="auto">
          <a:xfrm>
            <a:off x="8108950" y="2619375"/>
            <a:ext cx="0" cy="280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7917" name="Object 29"/>
          <p:cNvGraphicFramePr>
            <a:graphicFrameLocks noChangeAspect="1"/>
          </p:cNvGraphicFramePr>
          <p:nvPr/>
        </p:nvGraphicFramePr>
        <p:xfrm>
          <a:off x="139700" y="2862263"/>
          <a:ext cx="37179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name="Equation" r:id="rId11" imgW="2831760" imgH="419040" progId="Equation.3">
                  <p:embed/>
                </p:oleObj>
              </mc:Choice>
              <mc:Fallback>
                <p:oleObj name="Equation" r:id="rId11" imgW="2831760" imgH="4190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" y="2862263"/>
                        <a:ext cx="37179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8" name="Object 30"/>
          <p:cNvGraphicFramePr>
            <a:graphicFrameLocks noChangeAspect="1"/>
          </p:cNvGraphicFramePr>
          <p:nvPr/>
        </p:nvGraphicFramePr>
        <p:xfrm>
          <a:off x="171450" y="3525838"/>
          <a:ext cx="23558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9" name="Equation" r:id="rId13" imgW="1790640" imgH="419040" progId="Equation.3">
                  <p:embed/>
                </p:oleObj>
              </mc:Choice>
              <mc:Fallback>
                <p:oleObj name="Equation" r:id="rId13" imgW="1790640" imgH="4190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3525838"/>
                        <a:ext cx="23558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9" name="Object 31"/>
          <p:cNvGraphicFramePr>
            <a:graphicFrameLocks noChangeAspect="1"/>
          </p:cNvGraphicFramePr>
          <p:nvPr/>
        </p:nvGraphicFramePr>
        <p:xfrm>
          <a:off x="204788" y="4160838"/>
          <a:ext cx="221773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0" name="Equation" r:id="rId15" imgW="1688760" imgH="419040" progId="Equation.3">
                  <p:embed/>
                </p:oleObj>
              </mc:Choice>
              <mc:Fallback>
                <p:oleObj name="Equation" r:id="rId15" imgW="1688760" imgH="4190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4160838"/>
                        <a:ext cx="221773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3" name="Freeform 32"/>
          <p:cNvSpPr>
            <a:spLocks/>
          </p:cNvSpPr>
          <p:nvPr/>
        </p:nvSpPr>
        <p:spPr bwMode="auto">
          <a:xfrm>
            <a:off x="4102100" y="3022600"/>
            <a:ext cx="4597400" cy="990600"/>
          </a:xfrm>
          <a:custGeom>
            <a:avLst/>
            <a:gdLst>
              <a:gd name="T0" fmla="*/ 2896 w 2896"/>
              <a:gd name="T1" fmla="*/ 8 h 624"/>
              <a:gd name="T2" fmla="*/ 2200 w 2896"/>
              <a:gd name="T3" fmla="*/ 8 h 624"/>
              <a:gd name="T4" fmla="*/ 872 w 2896"/>
              <a:gd name="T5" fmla="*/ 616 h 624"/>
              <a:gd name="T6" fmla="*/ 0 w 2896"/>
              <a:gd name="T7" fmla="*/ 624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2896"/>
              <a:gd name="T13" fmla="*/ 0 h 624"/>
              <a:gd name="T14" fmla="*/ 2896 w 2896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96" h="624">
                <a:moveTo>
                  <a:pt x="2896" y="8"/>
                </a:moveTo>
                <a:cubicBezTo>
                  <a:pt x="2488" y="0"/>
                  <a:pt x="2288" y="0"/>
                  <a:pt x="2200" y="8"/>
                </a:cubicBezTo>
                <a:cubicBezTo>
                  <a:pt x="1752" y="40"/>
                  <a:pt x="1584" y="608"/>
                  <a:pt x="872" y="616"/>
                </a:cubicBezTo>
                <a:cubicBezTo>
                  <a:pt x="766" y="618"/>
                  <a:pt x="216" y="616"/>
                  <a:pt x="0" y="62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21" name="Line 33"/>
          <p:cNvSpPr>
            <a:spLocks noChangeShapeType="1"/>
          </p:cNvSpPr>
          <p:nvPr/>
        </p:nvSpPr>
        <p:spPr bwMode="auto">
          <a:xfrm flipV="1">
            <a:off x="4738688" y="3989388"/>
            <a:ext cx="0" cy="28575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22" name="Line 34"/>
          <p:cNvSpPr>
            <a:spLocks noChangeShapeType="1"/>
          </p:cNvSpPr>
          <p:nvPr/>
        </p:nvSpPr>
        <p:spPr bwMode="auto">
          <a:xfrm flipV="1">
            <a:off x="7908925" y="2978150"/>
            <a:ext cx="0" cy="1306513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sysDot"/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 flipV="1">
            <a:off x="1852613" y="1770063"/>
            <a:ext cx="593725" cy="52228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 flipV="1">
            <a:off x="4379913" y="1827213"/>
            <a:ext cx="593725" cy="52228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29" name="Object 37"/>
          <p:cNvGraphicFramePr>
            <a:graphicFrameLocks noChangeAspect="1"/>
          </p:cNvGraphicFramePr>
          <p:nvPr/>
        </p:nvGraphicFramePr>
        <p:xfrm>
          <a:off x="134938" y="1884363"/>
          <a:ext cx="481806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1" name="Equation" r:id="rId17" imgW="3670200" imgH="419040" progId="Equation.3">
                  <p:embed/>
                </p:oleObj>
              </mc:Choice>
              <mc:Fallback>
                <p:oleObj name="Equation" r:id="rId17" imgW="3670200" imgH="41904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1884363"/>
                        <a:ext cx="4818062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8" name="Rectangle 38"/>
          <p:cNvSpPr>
            <a:spLocks noChangeArrowheads="1"/>
          </p:cNvSpPr>
          <p:nvPr/>
        </p:nvSpPr>
        <p:spPr bwMode="auto">
          <a:xfrm>
            <a:off x="296863" y="1350963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1" grpId="0" animBg="1"/>
      <p:bldP spid="37922" grpId="0" animBg="1"/>
      <p:bldP spid="37923" grpId="0" animBg="1"/>
      <p:bldP spid="379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Hydraulic Jump:</a:t>
            </a:r>
            <a:br>
              <a:rPr lang="en-US" smtClean="0"/>
            </a:br>
            <a:r>
              <a:rPr lang="en-US" smtClean="0"/>
              <a:t>Conjugate Depths</a:t>
            </a:r>
          </a:p>
        </p:txBody>
      </p:sp>
      <p:sp>
        <p:nvSpPr>
          <p:cNvPr id="31752" name="Rectangle 3"/>
          <p:cNvSpPr>
            <a:spLocks noChangeArrowheads="1"/>
          </p:cNvSpPr>
          <p:nvPr/>
        </p:nvSpPr>
        <p:spPr bwMode="auto">
          <a:xfrm>
            <a:off x="407988" y="4198938"/>
            <a:ext cx="22193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Much algebra</a:t>
            </a:r>
          </a:p>
        </p:txBody>
      </p:sp>
      <p:sp>
        <p:nvSpPr>
          <p:cNvPr id="31753" name="Rectangle 4"/>
          <p:cNvSpPr>
            <a:spLocks noChangeArrowheads="1"/>
          </p:cNvSpPr>
          <p:nvPr/>
        </p:nvSpPr>
        <p:spPr bwMode="auto">
          <a:xfrm>
            <a:off x="261938" y="1995488"/>
            <a:ext cx="84296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For a rectangular channel make the following substitutions</a:t>
            </a:r>
          </a:p>
        </p:txBody>
      </p:sp>
      <p:graphicFrame>
        <p:nvGraphicFramePr>
          <p:cNvPr id="31746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815975" y="2640013"/>
          <a:ext cx="10477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Equation" r:id="rId3" imgW="1066680" imgH="342720" progId="Equation.3">
                  <p:embed/>
                </p:oleObj>
              </mc:Choice>
              <mc:Fallback>
                <p:oleObj name="Equation" r:id="rId3" imgW="1066680" imgH="34272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2640013"/>
                        <a:ext cx="1047750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09875" y="2617788"/>
          <a:ext cx="13398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Equation" r:id="rId5" imgW="1358640" imgH="368280" progId="Equation.3">
                  <p:embed/>
                </p:oleObj>
              </mc:Choice>
              <mc:Fallback>
                <p:oleObj name="Equation" r:id="rId5" imgW="1358640" imgH="36828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2617788"/>
                        <a:ext cx="13398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735013" y="3152775"/>
          <a:ext cx="13541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name="Equation" r:id="rId7" imgW="1371600" imgH="825480" progId="Equation.DSMT4">
                  <p:embed/>
                </p:oleObj>
              </mc:Choice>
              <mc:Fallback>
                <p:oleObj name="Equation" r:id="rId7" imgW="1371600" imgH="82548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3152775"/>
                        <a:ext cx="1354137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4" name="Rectangle 8"/>
          <p:cNvSpPr>
            <a:spLocks noChangeArrowheads="1"/>
          </p:cNvSpPr>
          <p:nvPr/>
        </p:nvSpPr>
        <p:spPr bwMode="auto">
          <a:xfrm>
            <a:off x="2884488" y="3214688"/>
            <a:ext cx="51530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Froude number</a:t>
            </a:r>
          </a:p>
        </p:txBody>
      </p:sp>
      <p:graphicFrame>
        <p:nvGraphicFramePr>
          <p:cNvPr id="31749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46388" y="4032250"/>
          <a:ext cx="34210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Equation" r:id="rId9" imgW="3441600" imgH="863280" progId="Equation.3">
                  <p:embed/>
                </p:oleObj>
              </mc:Choice>
              <mc:Fallback>
                <p:oleObj name="Equation" r:id="rId9" imgW="3441600" imgH="86328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388" y="4032250"/>
                        <a:ext cx="342106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5" name="Rectangle 10"/>
          <p:cNvSpPr>
            <a:spLocks noChangeArrowheads="1"/>
          </p:cNvSpPr>
          <p:nvPr/>
        </p:nvSpPr>
        <p:spPr bwMode="auto">
          <a:xfrm>
            <a:off x="928688" y="5938838"/>
            <a:ext cx="3228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valid for slopes &lt; 0.02</a:t>
            </a:r>
          </a:p>
        </p:txBody>
      </p:sp>
      <p:sp>
        <p:nvSpPr>
          <p:cNvPr id="31756" name="Line 11"/>
          <p:cNvSpPr>
            <a:spLocks noChangeShapeType="1"/>
          </p:cNvSpPr>
          <p:nvPr/>
        </p:nvSpPr>
        <p:spPr bwMode="auto">
          <a:xfrm>
            <a:off x="2317750" y="4451350"/>
            <a:ext cx="50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50" name="Object 12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55913" y="4956175"/>
          <a:ext cx="244951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name="Equation" r:id="rId11" imgW="2463480" imgH="901440" progId="Equation.DSMT4">
                  <p:embed/>
                </p:oleObj>
              </mc:Choice>
              <mc:Fallback>
                <p:oleObj name="Equation" r:id="rId11" imgW="2463480" imgH="901440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4956175"/>
                        <a:ext cx="244951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Hydraulic Jump:</a:t>
            </a:r>
            <a:br>
              <a:rPr lang="en-US" smtClean="0"/>
            </a:br>
            <a:r>
              <a:rPr lang="en-US" smtClean="0"/>
              <a:t>Energy Loss and Length</a:t>
            </a:r>
          </a:p>
        </p:txBody>
      </p:sp>
      <p:sp>
        <p:nvSpPr>
          <p:cNvPr id="32776" name="Rectangle 3"/>
          <p:cNvSpPr>
            <a:spLocks noChangeArrowheads="1"/>
          </p:cNvSpPr>
          <p:nvPr/>
        </p:nvSpPr>
        <p:spPr bwMode="auto">
          <a:xfrm>
            <a:off x="1214438" y="4618038"/>
            <a:ext cx="5095875" cy="1001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No general theoretical solution</a:t>
            </a:r>
          </a:p>
          <a:p>
            <a:pPr eaLnBrk="0" hangingPunct="0">
              <a:spcBef>
                <a:spcPct val="50000"/>
              </a:spcBef>
            </a:pPr>
            <a:r>
              <a:rPr lang="en-US"/>
              <a:t>Experiments show</a:t>
            </a:r>
          </a:p>
        </p:txBody>
      </p:sp>
      <p:graphicFrame>
        <p:nvGraphicFramePr>
          <p:cNvPr id="3277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93875" y="5743575"/>
          <a:ext cx="93503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Equation" r:id="rId3" imgW="952200" imgH="368280" progId="Equation.3">
                  <p:embed/>
                </p:oleObj>
              </mc:Choice>
              <mc:Fallback>
                <p:oleObj name="Equation" r:id="rId3" imgW="952200" imgH="36828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75" y="5743575"/>
                        <a:ext cx="93503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3400425" y="5754688"/>
          <a:ext cx="16446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1" name="Equation" r:id="rId5" imgW="1663560" imgH="368280" progId="Equation.DSMT4">
                  <p:embed/>
                </p:oleObj>
              </mc:Choice>
              <mc:Fallback>
                <p:oleObj name="Equation" r:id="rId5" imgW="1663560" imgH="36828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25" y="5754688"/>
                        <a:ext cx="16446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7" name="Rectangle 6"/>
          <p:cNvSpPr>
            <a:spLocks noChangeArrowheads="1"/>
          </p:cNvSpPr>
          <p:nvPr/>
        </p:nvSpPr>
        <p:spPr bwMode="auto">
          <a:xfrm>
            <a:off x="738188" y="3976688"/>
            <a:ext cx="4829175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  <a:buClr>
                <a:schemeClr val="accent1"/>
              </a:buClr>
              <a:buSzPct val="75000"/>
              <a:buFont typeface="Monotype Sorts" pitchFamily="2" charset="2"/>
              <a:buChar char="ä"/>
            </a:pPr>
            <a:r>
              <a:rPr lang="en-US" sz="2800"/>
              <a:t>Length of jump</a:t>
            </a:r>
          </a:p>
        </p:txBody>
      </p:sp>
      <p:sp>
        <p:nvSpPr>
          <p:cNvPr id="32778" name="Rectangle 7"/>
          <p:cNvSpPr>
            <a:spLocks noChangeArrowheads="1"/>
          </p:cNvSpPr>
          <p:nvPr/>
        </p:nvSpPr>
        <p:spPr bwMode="auto">
          <a:xfrm>
            <a:off x="642938" y="1785938"/>
            <a:ext cx="4829175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  <a:buClr>
                <a:schemeClr val="accent1"/>
              </a:buClr>
              <a:buSzPct val="75000"/>
              <a:buFont typeface="Monotype Sorts" pitchFamily="2" charset="2"/>
              <a:buChar char="ä"/>
            </a:pPr>
            <a:r>
              <a:rPr lang="en-US" sz="2800"/>
              <a:t>Energy Loss</a:t>
            </a:r>
          </a:p>
        </p:txBody>
      </p:sp>
      <p:graphicFrame>
        <p:nvGraphicFramePr>
          <p:cNvPr id="32772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982663" y="2252663"/>
          <a:ext cx="1922462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Equation" r:id="rId7" imgW="1942920" imgH="977760" progId="Equation.3">
                  <p:embed/>
                </p:oleObj>
              </mc:Choice>
              <mc:Fallback>
                <p:oleObj name="Equation" r:id="rId7" imgW="1942920" imgH="97776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2252663"/>
                        <a:ext cx="1922462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089275" y="1874838"/>
          <a:ext cx="17716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Equation" r:id="rId9" imgW="1790640" imgH="368280" progId="Equation.3">
                  <p:embed/>
                </p:oleObj>
              </mc:Choice>
              <mc:Fallback>
                <p:oleObj name="Equation" r:id="rId9" imgW="1790640" imgH="36828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1874838"/>
                        <a:ext cx="17716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985838" y="3214688"/>
            <a:ext cx="7038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significant energy loss (to turbulence) in jump</a:t>
            </a:r>
          </a:p>
        </p:txBody>
      </p:sp>
      <p:graphicFrame>
        <p:nvGraphicFramePr>
          <p:cNvPr id="32774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4194175" y="2233613"/>
          <a:ext cx="20764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Equation" r:id="rId11" imgW="2095200" imgH="1002960" progId="Equation.3">
                  <p:embed/>
                </p:oleObj>
              </mc:Choice>
              <mc:Fallback>
                <p:oleObj name="Equation" r:id="rId11" imgW="2095200" imgH="100296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75" y="2233613"/>
                        <a:ext cx="2076450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0" name="Line 12"/>
          <p:cNvSpPr>
            <a:spLocks noChangeShapeType="1"/>
          </p:cNvSpPr>
          <p:nvPr/>
        </p:nvSpPr>
        <p:spPr bwMode="auto">
          <a:xfrm>
            <a:off x="3105150" y="2768600"/>
            <a:ext cx="104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3078163" y="2447925"/>
            <a:ext cx="8540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algebra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2900363" y="5715000"/>
            <a:ext cx="47625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/>
              <a:t>for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0" name="Line 20"/>
          <p:cNvSpPr>
            <a:spLocks noChangeShapeType="1"/>
          </p:cNvSpPr>
          <p:nvPr/>
        </p:nvSpPr>
        <p:spPr bwMode="auto">
          <a:xfrm>
            <a:off x="4868863" y="4437063"/>
            <a:ext cx="3101975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Specific Momentum (M)</a:t>
            </a: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3860800" y="1011238"/>
          <a:ext cx="6015038" cy="579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4875213" y="4905375"/>
            <a:ext cx="1870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 flipV="1">
            <a:off x="6746875" y="3763963"/>
            <a:ext cx="0" cy="1123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 flipH="1">
            <a:off x="4892675" y="3763963"/>
            <a:ext cx="1855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6107113" y="4937125"/>
            <a:ext cx="0" cy="522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5461000" y="3810000"/>
            <a:ext cx="0" cy="164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33795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2413" y="2033588"/>
          <a:ext cx="31337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3" name="Equation" r:id="rId4" imgW="3149280" imgH="838080" progId="Equation.DSMT4">
                  <p:embed/>
                </p:oleObj>
              </mc:Choice>
              <mc:Fallback>
                <p:oleObj name="Equation" r:id="rId4" imgW="3149280" imgH="838080" progId="Equation.DSMT4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2033588"/>
                        <a:ext cx="31337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169863" y="2998788"/>
          <a:ext cx="308451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4" name="Equation" r:id="rId6" imgW="3098520" imgH="838080" progId="Equation.DSMT4">
                  <p:embed/>
                </p:oleObj>
              </mc:Choice>
              <mc:Fallback>
                <p:oleObj name="Equation" r:id="rId6" imgW="3098520" imgH="838080" progId="Equation.DSMT4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63" y="2998788"/>
                        <a:ext cx="308451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5613" y="4043363"/>
          <a:ext cx="25654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5" name="Equation" r:id="rId8" imgW="2577960" imgH="838080" progId="Equation.DSMT4">
                  <p:embed/>
                </p:oleObj>
              </mc:Choice>
              <mc:Fallback>
                <p:oleObj name="Equation" r:id="rId8" imgW="2577960" imgH="83808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4043363"/>
                        <a:ext cx="25654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5546725" y="5011738"/>
            <a:ext cx="61912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latin typeface="Symbol" pitchFamily="18" charset="2"/>
              </a:rPr>
              <a:t>D</a:t>
            </a:r>
            <a:r>
              <a:rPr lang="en-US" sz="2800"/>
              <a:t>E</a:t>
            </a:r>
          </a:p>
        </p:txBody>
      </p:sp>
      <p:graphicFrame>
        <p:nvGraphicFramePr>
          <p:cNvPr id="40973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-12700" y="5781675"/>
          <a:ext cx="18065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Equation" r:id="rId10" imgW="1815840" imgH="825480" progId="Equation.DSMT4">
                  <p:embed/>
                </p:oleObj>
              </mc:Choice>
              <mc:Fallback>
                <p:oleObj name="Equation" r:id="rId10" imgW="1815840" imgH="825480" progId="Equation.DSMT4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2700" y="5781675"/>
                        <a:ext cx="180657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0" name="Text Box 14"/>
          <p:cNvSpPr txBox="1">
            <a:spLocks noChangeArrowheads="1"/>
          </p:cNvSpPr>
          <p:nvPr/>
        </p:nvSpPr>
        <p:spPr bwMode="auto">
          <a:xfrm>
            <a:off x="284163" y="4948238"/>
            <a:ext cx="3389312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When is M minimum?</a:t>
            </a:r>
          </a:p>
        </p:txBody>
      </p:sp>
      <p:graphicFrame>
        <p:nvGraphicFramePr>
          <p:cNvPr id="40975" name="Object 15">
            <a:hlinkClick r:id="" action="ppaction://ole?verb=0"/>
          </p:cNvPr>
          <p:cNvGraphicFramePr>
            <a:graphicFrameLocks/>
          </p:cNvGraphicFramePr>
          <p:nvPr/>
        </p:nvGraphicFramePr>
        <p:xfrm>
          <a:off x="2074863" y="5711825"/>
          <a:ext cx="1376362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Equation" r:id="rId12" imgW="1384200" imgH="990360" progId="Equation.DSMT4">
                  <p:embed/>
                </p:oleObj>
              </mc:Choice>
              <mc:Fallback>
                <p:oleObj name="Equation" r:id="rId12" imgW="1384200" imgH="990360" progId="Equation.DSMT4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5711825"/>
                        <a:ext cx="1376362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3338513" y="6027738"/>
            <a:ext cx="1949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Critical depth!</a:t>
            </a:r>
          </a:p>
        </p:txBody>
      </p:sp>
      <p:graphicFrame>
        <p:nvGraphicFramePr>
          <p:cNvPr id="40978" name="Object 1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667125" y="2022475"/>
          <a:ext cx="56832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Equation" r:id="rId14" imgW="571320" imgH="863280" progId="Equation.DSMT4">
                  <p:embed/>
                </p:oleObj>
              </mc:Choice>
              <mc:Fallback>
                <p:oleObj name="Equation" r:id="rId14" imgW="571320" imgH="863280" progId="Equation.DSMT4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5" y="2022475"/>
                        <a:ext cx="568325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9" name="Object 1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592513" y="3028950"/>
          <a:ext cx="5302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Equation" r:id="rId16" imgW="533160" imgH="812520" progId="Equation.DSMT4">
                  <p:embed/>
                </p:oleObj>
              </mc:Choice>
              <mc:Fallback>
                <p:oleObj name="Equation" r:id="rId16" imgW="533160" imgH="812520" progId="Equation.DSMT4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3028950"/>
                        <a:ext cx="530225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0" grpId="0" animBg="1"/>
      <p:bldP spid="40964" grpId="0" animBg="1"/>
      <p:bldP spid="40965" grpId="0" animBg="1"/>
      <p:bldP spid="40966" grpId="0" animBg="1"/>
      <p:bldP spid="40967" grpId="0" animBg="1"/>
      <p:bldP spid="40968" grpId="0" animBg="1"/>
      <p:bldP spid="40972" grpId="0" build="p" autoUpdateAnimBg="0"/>
      <p:bldP spid="4097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Hydraulic Jump Location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114800"/>
          </a:xfrm>
        </p:spPr>
        <p:txBody>
          <a:bodyPr/>
          <a:lstStyle/>
          <a:p>
            <a:r>
              <a:rPr lang="en-US" smtClean="0"/>
              <a:t>Suppose a sluice gate is located in a long channel with a mild slope. Where will the hydraulic jump be located?</a:t>
            </a:r>
          </a:p>
          <a:p>
            <a:r>
              <a:rPr lang="en-US" smtClean="0"/>
              <a:t>Do you know either of the conjugate depths?</a:t>
            </a:r>
          </a:p>
        </p:txBody>
      </p:sp>
      <p:grpSp>
        <p:nvGrpSpPr>
          <p:cNvPr id="34821" name="Group 4"/>
          <p:cNvGrpSpPr>
            <a:grpSpLocks/>
          </p:cNvGrpSpPr>
          <p:nvPr/>
        </p:nvGrpSpPr>
        <p:grpSpPr bwMode="auto">
          <a:xfrm>
            <a:off x="927100" y="4000500"/>
            <a:ext cx="6421438" cy="2857500"/>
            <a:chOff x="1056" y="1080"/>
            <a:chExt cx="4045" cy="1800"/>
          </a:xfrm>
        </p:grpSpPr>
        <p:grpSp>
          <p:nvGrpSpPr>
            <p:cNvPr id="34823" name="Group 5"/>
            <p:cNvGrpSpPr>
              <a:grpSpLocks/>
            </p:cNvGrpSpPr>
            <p:nvPr/>
          </p:nvGrpSpPr>
          <p:grpSpPr bwMode="auto">
            <a:xfrm>
              <a:off x="1056" y="2512"/>
              <a:ext cx="1600" cy="48"/>
              <a:chOff x="2148" y="2272"/>
              <a:chExt cx="3568" cy="48"/>
            </a:xfrm>
          </p:grpSpPr>
          <p:sp>
            <p:nvSpPr>
              <p:cNvPr id="34838" name="Line 6"/>
              <p:cNvSpPr>
                <a:spLocks noChangeShapeType="1"/>
              </p:cNvSpPr>
              <p:nvPr/>
            </p:nvSpPr>
            <p:spPr bwMode="auto">
              <a:xfrm>
                <a:off x="2148" y="2272"/>
                <a:ext cx="35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39" name="Line 7"/>
              <p:cNvSpPr>
                <a:spLocks noChangeShapeType="1"/>
              </p:cNvSpPr>
              <p:nvPr/>
            </p:nvSpPr>
            <p:spPr bwMode="auto">
              <a:xfrm>
                <a:off x="2176" y="2320"/>
                <a:ext cx="3512" cy="0"/>
              </a:xfrm>
              <a:prstGeom prst="line">
                <a:avLst/>
              </a:prstGeom>
              <a:noFill/>
              <a:ln w="101600">
                <a:pattFill prst="wdUpDiag">
                  <a:fgClr>
                    <a:schemeClr val="tx1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24" name="Freeform 8"/>
            <p:cNvSpPr>
              <a:spLocks/>
            </p:cNvSpPr>
            <p:nvPr/>
          </p:nvSpPr>
          <p:spPr bwMode="auto">
            <a:xfrm>
              <a:off x="1064" y="1224"/>
              <a:ext cx="1608" cy="1280"/>
            </a:xfrm>
            <a:custGeom>
              <a:avLst/>
              <a:gdLst>
                <a:gd name="T0" fmla="*/ 1608 w 1608"/>
                <a:gd name="T1" fmla="*/ 0 h 1280"/>
                <a:gd name="T2" fmla="*/ 0 w 1608"/>
                <a:gd name="T3" fmla="*/ 0 h 1280"/>
                <a:gd name="T4" fmla="*/ 0 w 1608"/>
                <a:gd name="T5" fmla="*/ 1280 h 1280"/>
                <a:gd name="T6" fmla="*/ 1608 w 1608"/>
                <a:gd name="T7" fmla="*/ 1280 h 1280"/>
                <a:gd name="T8" fmla="*/ 1608 w 1608"/>
                <a:gd name="T9" fmla="*/ 0 h 1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8"/>
                <a:gd name="T16" fmla="*/ 0 h 1280"/>
                <a:gd name="T17" fmla="*/ 1608 w 1608"/>
                <a:gd name="T18" fmla="*/ 1280 h 1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8" h="1280">
                  <a:moveTo>
                    <a:pt x="1608" y="0"/>
                  </a:moveTo>
                  <a:lnTo>
                    <a:pt x="0" y="0"/>
                  </a:lnTo>
                  <a:lnTo>
                    <a:pt x="0" y="1280"/>
                  </a:lnTo>
                  <a:lnTo>
                    <a:pt x="1608" y="1280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4825" name="Line 9"/>
            <p:cNvSpPr>
              <a:spLocks noChangeShapeType="1"/>
            </p:cNvSpPr>
            <p:nvPr/>
          </p:nvSpPr>
          <p:spPr bwMode="auto">
            <a:xfrm flipH="1">
              <a:off x="1056" y="1216"/>
              <a:ext cx="16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4826" name="Line 10"/>
            <p:cNvSpPr>
              <a:spLocks noChangeShapeType="1"/>
            </p:cNvSpPr>
            <p:nvPr/>
          </p:nvSpPr>
          <p:spPr bwMode="auto">
            <a:xfrm>
              <a:off x="2672" y="1080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4827" name="Line 11"/>
            <p:cNvSpPr>
              <a:spLocks noChangeShapeType="1"/>
            </p:cNvSpPr>
            <p:nvPr/>
          </p:nvSpPr>
          <p:spPr bwMode="auto">
            <a:xfrm flipV="1">
              <a:off x="1440" y="1216"/>
              <a:ext cx="0" cy="1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4828" name="Text Box 12"/>
            <p:cNvSpPr txBox="1">
              <a:spLocks noChangeArrowheads="1"/>
            </p:cNvSpPr>
            <p:nvPr/>
          </p:nvSpPr>
          <p:spPr bwMode="auto">
            <a:xfrm>
              <a:off x="1243" y="1648"/>
              <a:ext cx="409" cy="28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2 m</a:t>
              </a:r>
            </a:p>
          </p:txBody>
        </p:sp>
        <p:sp>
          <p:nvSpPr>
            <p:cNvPr id="34829" name="Text Box 13"/>
            <p:cNvSpPr txBox="1">
              <a:spLocks noChangeArrowheads="1"/>
            </p:cNvSpPr>
            <p:nvPr/>
          </p:nvSpPr>
          <p:spPr bwMode="auto">
            <a:xfrm>
              <a:off x="1737" y="2144"/>
              <a:ext cx="590" cy="28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10 cm</a:t>
              </a:r>
            </a:p>
          </p:txBody>
        </p:sp>
        <p:grpSp>
          <p:nvGrpSpPr>
            <p:cNvPr id="34830" name="Group 14"/>
            <p:cNvGrpSpPr>
              <a:grpSpLocks/>
            </p:cNvGrpSpPr>
            <p:nvPr/>
          </p:nvGrpSpPr>
          <p:grpSpPr bwMode="auto">
            <a:xfrm rot="133462">
              <a:off x="2590" y="2560"/>
              <a:ext cx="2511" cy="47"/>
              <a:chOff x="2148" y="2272"/>
              <a:chExt cx="3568" cy="48"/>
            </a:xfrm>
          </p:grpSpPr>
          <p:sp>
            <p:nvSpPr>
              <p:cNvPr id="34836" name="Line 15"/>
              <p:cNvSpPr>
                <a:spLocks noChangeShapeType="1"/>
              </p:cNvSpPr>
              <p:nvPr/>
            </p:nvSpPr>
            <p:spPr bwMode="auto">
              <a:xfrm>
                <a:off x="2148" y="2272"/>
                <a:ext cx="35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37" name="Line 16"/>
              <p:cNvSpPr>
                <a:spLocks noChangeShapeType="1"/>
              </p:cNvSpPr>
              <p:nvPr/>
            </p:nvSpPr>
            <p:spPr bwMode="auto">
              <a:xfrm>
                <a:off x="2176" y="2320"/>
                <a:ext cx="3512" cy="0"/>
              </a:xfrm>
              <a:prstGeom prst="line">
                <a:avLst/>
              </a:prstGeom>
              <a:noFill/>
              <a:ln w="101600">
                <a:pattFill prst="wdUpDiag">
                  <a:fgClr>
                    <a:schemeClr val="tx1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31" name="Text Box 17"/>
            <p:cNvSpPr txBox="1">
              <a:spLocks noChangeArrowheads="1"/>
            </p:cNvSpPr>
            <p:nvPr/>
          </p:nvSpPr>
          <p:spPr bwMode="auto">
            <a:xfrm rot="132257">
              <a:off x="3410" y="2592"/>
              <a:ext cx="86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S = 0.005</a:t>
              </a:r>
            </a:p>
          </p:txBody>
        </p:sp>
        <p:sp>
          <p:nvSpPr>
            <p:cNvPr id="34832" name="Text Box 18"/>
            <p:cNvSpPr txBox="1">
              <a:spLocks noChangeArrowheads="1"/>
            </p:cNvSpPr>
            <p:nvPr/>
          </p:nvSpPr>
          <p:spPr bwMode="auto">
            <a:xfrm>
              <a:off x="2793" y="1384"/>
              <a:ext cx="9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Sluice gate</a:t>
              </a:r>
            </a:p>
          </p:txBody>
        </p:sp>
        <p:sp>
          <p:nvSpPr>
            <p:cNvPr id="34833" name="Line 19"/>
            <p:cNvSpPr>
              <a:spLocks noChangeShapeType="1"/>
            </p:cNvSpPr>
            <p:nvPr/>
          </p:nvSpPr>
          <p:spPr bwMode="auto">
            <a:xfrm flipH="1">
              <a:off x="2688" y="1632"/>
              <a:ext cx="344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4834" name="Line 20"/>
            <p:cNvSpPr>
              <a:spLocks noChangeShapeType="1"/>
            </p:cNvSpPr>
            <p:nvPr/>
          </p:nvSpPr>
          <p:spPr bwMode="auto">
            <a:xfrm>
              <a:off x="2280" y="2320"/>
              <a:ext cx="368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4835" name="Text Box 21"/>
            <p:cNvSpPr txBox="1">
              <a:spLocks noChangeArrowheads="1"/>
            </p:cNvSpPr>
            <p:nvPr/>
          </p:nvSpPr>
          <p:spPr bwMode="auto">
            <a:xfrm>
              <a:off x="1554" y="1392"/>
              <a:ext cx="798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reservoir</a:t>
              </a:r>
            </a:p>
          </p:txBody>
        </p:sp>
      </p:grpSp>
      <p:graphicFrame>
        <p:nvGraphicFramePr>
          <p:cNvPr id="34818" name="Object 22"/>
          <p:cNvGraphicFramePr>
            <a:graphicFrameLocks noChangeAspect="1"/>
          </p:cNvGraphicFramePr>
          <p:nvPr/>
        </p:nvGraphicFramePr>
        <p:xfrm>
          <a:off x="6386513" y="4424363"/>
          <a:ext cx="22733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Photo Editor Photo" r:id="rId3" imgW="4877481" imgH="2172003" progId="">
                  <p:embed/>
                </p:oleObj>
              </mc:Choice>
              <mc:Fallback>
                <p:oleObj name="Photo Editor Photo" r:id="rId3" imgW="4877481" imgH="2172003" progId="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809" r="8331"/>
                      <a:stretch>
                        <a:fillRect/>
                      </a:stretch>
                    </p:blipFill>
                    <p:spPr bwMode="auto">
                      <a:xfrm>
                        <a:off x="6386513" y="4424363"/>
                        <a:ext cx="22733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4214813" y="5618163"/>
            <a:ext cx="38766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Where are we going…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val 2"/>
          <p:cNvSpPr>
            <a:spLocks noChangeArrowheads="1"/>
          </p:cNvSpPr>
          <p:nvPr/>
        </p:nvSpPr>
        <p:spPr bwMode="auto">
          <a:xfrm>
            <a:off x="1397000" y="5094288"/>
            <a:ext cx="758825" cy="1123950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4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Gradually Varied Flow: </a:t>
            </a:r>
            <a:br>
              <a:rPr lang="en-US" smtClean="0"/>
            </a:br>
            <a:r>
              <a:rPr lang="en-US" smtClean="0"/>
              <a:t>Find Change in Depth wrt x</a:t>
            </a:r>
          </a:p>
        </p:txBody>
      </p:sp>
      <p:graphicFrame>
        <p:nvGraphicFramePr>
          <p:cNvPr id="35842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7200" y="1830388"/>
          <a:ext cx="39846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Equation" r:id="rId3" imgW="4000320" imgH="825480" progId="Equation.DSMT4">
                  <p:embed/>
                </p:oleObj>
              </mc:Choice>
              <mc:Fallback>
                <p:oleObj name="Equation" r:id="rId3" imgW="4000320" imgH="8254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30388"/>
                        <a:ext cx="398462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Rectangle 5"/>
          <p:cNvSpPr>
            <a:spLocks noChangeArrowheads="1"/>
          </p:cNvSpPr>
          <p:nvPr/>
        </p:nvSpPr>
        <p:spPr bwMode="auto">
          <a:xfrm>
            <a:off x="4914900" y="1824038"/>
            <a:ext cx="3800475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Energy equation for non-uniform, steady flow</a:t>
            </a:r>
          </a:p>
        </p:txBody>
      </p:sp>
      <p:graphicFrame>
        <p:nvGraphicFramePr>
          <p:cNvPr id="35843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623888" y="3678238"/>
          <a:ext cx="1419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name="Equation" r:id="rId5" imgW="1434960" imgH="368280" progId="Equation.DSMT4">
                  <p:embed/>
                </p:oleObj>
              </mc:Choice>
              <mc:Fallback>
                <p:oleObj name="Equation" r:id="rId5" imgW="1434960" imgH="36828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3678238"/>
                        <a:ext cx="14192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4025" y="4205288"/>
          <a:ext cx="3259138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4" name="Equation" r:id="rId7" imgW="3276360" imgH="888840" progId="Equation.DSMT4">
                  <p:embed/>
                </p:oleObj>
              </mc:Choice>
              <mc:Fallback>
                <p:oleObj name="Equation" r:id="rId7" imgW="3276360" imgH="88884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4205288"/>
                        <a:ext cx="3259138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0" name="Rectangle 8"/>
          <p:cNvSpPr>
            <a:spLocks noChangeArrowheads="1"/>
          </p:cNvSpPr>
          <p:nvPr/>
        </p:nvSpPr>
        <p:spPr bwMode="auto">
          <a:xfrm>
            <a:off x="7902575" y="4878388"/>
            <a:ext cx="19843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800"/>
              <a:t>P</a:t>
            </a:r>
            <a:endParaRPr lang="en-US" sz="3600"/>
          </a:p>
        </p:txBody>
      </p:sp>
      <p:sp>
        <p:nvSpPr>
          <p:cNvPr id="35851" name="Freeform 9"/>
          <p:cNvSpPr>
            <a:spLocks/>
          </p:cNvSpPr>
          <p:nvPr/>
        </p:nvSpPr>
        <p:spPr bwMode="auto">
          <a:xfrm>
            <a:off x="5118100" y="4064000"/>
            <a:ext cx="3009900" cy="1517650"/>
          </a:xfrm>
          <a:custGeom>
            <a:avLst/>
            <a:gdLst>
              <a:gd name="T0" fmla="*/ 0 w 1896"/>
              <a:gd name="T1" fmla="*/ 0 h 956"/>
              <a:gd name="T2" fmla="*/ 496 w 1896"/>
              <a:gd name="T3" fmla="*/ 704 h 956"/>
              <a:gd name="T4" fmla="*/ 832 w 1896"/>
              <a:gd name="T5" fmla="*/ 744 h 956"/>
              <a:gd name="T6" fmla="*/ 1352 w 1896"/>
              <a:gd name="T7" fmla="*/ 832 h 956"/>
              <a:gd name="T8" fmla="*/ 1896 w 1896"/>
              <a:gd name="T9" fmla="*/ 0 h 956"/>
              <a:gd name="T10" fmla="*/ 0 w 1896"/>
              <a:gd name="T11" fmla="*/ 0 h 9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96"/>
              <a:gd name="T19" fmla="*/ 0 h 956"/>
              <a:gd name="T20" fmla="*/ 1896 w 1896"/>
              <a:gd name="T21" fmla="*/ 956 h 9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96" h="956">
                <a:moveTo>
                  <a:pt x="0" y="0"/>
                </a:moveTo>
                <a:cubicBezTo>
                  <a:pt x="120" y="336"/>
                  <a:pt x="357" y="580"/>
                  <a:pt x="496" y="704"/>
                </a:cubicBezTo>
                <a:cubicBezTo>
                  <a:pt x="635" y="828"/>
                  <a:pt x="689" y="723"/>
                  <a:pt x="832" y="744"/>
                </a:cubicBezTo>
                <a:cubicBezTo>
                  <a:pt x="975" y="765"/>
                  <a:pt x="1175" y="956"/>
                  <a:pt x="1352" y="832"/>
                </a:cubicBezTo>
                <a:cubicBezTo>
                  <a:pt x="1529" y="708"/>
                  <a:pt x="1856" y="336"/>
                  <a:pt x="1896" y="0"/>
                </a:cubicBezTo>
                <a:cubicBezTo>
                  <a:pt x="296" y="0"/>
                  <a:pt x="1624" y="8"/>
                  <a:pt x="0" y="0"/>
                </a:cubicBezTo>
                <a:close/>
              </a:path>
            </a:pathLst>
          </a:custGeom>
          <a:solidFill>
            <a:schemeClr val="hlink"/>
          </a:solidFill>
          <a:ln w="12700" cap="flat" cmpd="sng">
            <a:noFill/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2" name="Line 10"/>
          <p:cNvSpPr>
            <a:spLocks noChangeShapeType="1"/>
          </p:cNvSpPr>
          <p:nvPr/>
        </p:nvSpPr>
        <p:spPr bwMode="auto">
          <a:xfrm>
            <a:off x="5111750" y="4054475"/>
            <a:ext cx="30067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Freeform 11"/>
          <p:cNvSpPr>
            <a:spLocks/>
          </p:cNvSpPr>
          <p:nvPr/>
        </p:nvSpPr>
        <p:spPr bwMode="auto">
          <a:xfrm>
            <a:off x="4381500" y="3657600"/>
            <a:ext cx="4254500" cy="1843088"/>
          </a:xfrm>
          <a:custGeom>
            <a:avLst/>
            <a:gdLst>
              <a:gd name="T0" fmla="*/ 0 w 2680"/>
              <a:gd name="T1" fmla="*/ 8 h 1161"/>
              <a:gd name="T2" fmla="*/ 464 w 2680"/>
              <a:gd name="T3" fmla="*/ 248 h 1161"/>
              <a:gd name="T4" fmla="*/ 1048 w 2680"/>
              <a:gd name="T5" fmla="*/ 1024 h 1161"/>
              <a:gd name="T6" fmla="*/ 1248 w 2680"/>
              <a:gd name="T7" fmla="*/ 992 h 1161"/>
              <a:gd name="T8" fmla="*/ 1688 w 2680"/>
              <a:gd name="T9" fmla="*/ 1136 h 1161"/>
              <a:gd name="T10" fmla="*/ 2360 w 2680"/>
              <a:gd name="T11" fmla="*/ 240 h 1161"/>
              <a:gd name="T12" fmla="*/ 2680 w 2680"/>
              <a:gd name="T13" fmla="*/ 0 h 11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80"/>
              <a:gd name="T22" fmla="*/ 0 h 1161"/>
              <a:gd name="T23" fmla="*/ 2680 w 2680"/>
              <a:gd name="T24" fmla="*/ 1161 h 11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80" h="1161">
                <a:moveTo>
                  <a:pt x="0" y="8"/>
                </a:moveTo>
                <a:cubicBezTo>
                  <a:pt x="144" y="43"/>
                  <a:pt x="377" y="21"/>
                  <a:pt x="464" y="248"/>
                </a:cubicBezTo>
                <a:cubicBezTo>
                  <a:pt x="576" y="520"/>
                  <a:pt x="856" y="952"/>
                  <a:pt x="1048" y="1024"/>
                </a:cubicBezTo>
                <a:cubicBezTo>
                  <a:pt x="1148" y="1060"/>
                  <a:pt x="1141" y="973"/>
                  <a:pt x="1248" y="992"/>
                </a:cubicBezTo>
                <a:cubicBezTo>
                  <a:pt x="1355" y="1011"/>
                  <a:pt x="1629" y="1161"/>
                  <a:pt x="1688" y="1136"/>
                </a:cubicBezTo>
                <a:cubicBezTo>
                  <a:pt x="2080" y="976"/>
                  <a:pt x="2328" y="456"/>
                  <a:pt x="2360" y="240"/>
                </a:cubicBezTo>
                <a:cubicBezTo>
                  <a:pt x="2392" y="24"/>
                  <a:pt x="2602" y="25"/>
                  <a:pt x="2680" y="0"/>
                </a:cubicBezTo>
              </a:path>
            </a:pathLst>
          </a:custGeom>
          <a:noFill/>
          <a:ln w="76200" cap="flat" cmpd="sng">
            <a:pattFill prst="dkUpDiag">
              <a:fgClr>
                <a:schemeClr val="accent1"/>
              </a:fgClr>
              <a:bgClr>
                <a:schemeClr val="bg1"/>
              </a:bgClr>
            </a:patt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4" name="Freeform 12"/>
          <p:cNvSpPr>
            <a:spLocks/>
          </p:cNvSpPr>
          <p:nvPr/>
        </p:nvSpPr>
        <p:spPr bwMode="auto">
          <a:xfrm>
            <a:off x="7180263" y="3879850"/>
            <a:ext cx="331787" cy="174625"/>
          </a:xfrm>
          <a:custGeom>
            <a:avLst/>
            <a:gdLst>
              <a:gd name="T0" fmla="*/ 0 w 416"/>
              <a:gd name="T1" fmla="*/ 0 h 221"/>
              <a:gd name="T2" fmla="*/ 205 w 416"/>
              <a:gd name="T3" fmla="*/ 221 h 221"/>
              <a:gd name="T4" fmla="*/ 416 w 416"/>
              <a:gd name="T5" fmla="*/ 0 h 221"/>
              <a:gd name="T6" fmla="*/ 0 w 416"/>
              <a:gd name="T7" fmla="*/ 0 h 221"/>
              <a:gd name="T8" fmla="*/ 0 60000 65536"/>
              <a:gd name="T9" fmla="*/ 0 60000 65536"/>
              <a:gd name="T10" fmla="*/ 0 60000 65536"/>
              <a:gd name="T11" fmla="*/ 0 60000 65536"/>
              <a:gd name="T12" fmla="*/ 0 w 416"/>
              <a:gd name="T13" fmla="*/ 0 h 221"/>
              <a:gd name="T14" fmla="*/ 416 w 416"/>
              <a:gd name="T15" fmla="*/ 221 h 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6" h="221">
                <a:moveTo>
                  <a:pt x="0" y="0"/>
                </a:moveTo>
                <a:lnTo>
                  <a:pt x="205" y="221"/>
                </a:lnTo>
                <a:lnTo>
                  <a:pt x="416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Rectangle 13"/>
          <p:cNvSpPr>
            <a:spLocks noChangeArrowheads="1"/>
          </p:cNvSpPr>
          <p:nvPr/>
        </p:nvSpPr>
        <p:spPr bwMode="auto">
          <a:xfrm>
            <a:off x="7191375" y="4384675"/>
            <a:ext cx="257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800"/>
              <a:t>A</a:t>
            </a:r>
            <a:endParaRPr lang="en-US" sz="3600"/>
          </a:p>
        </p:txBody>
      </p:sp>
      <p:sp>
        <p:nvSpPr>
          <p:cNvPr id="35856" name="Line 14"/>
          <p:cNvSpPr>
            <a:spLocks noChangeShapeType="1"/>
          </p:cNvSpPr>
          <p:nvPr/>
        </p:nvSpPr>
        <p:spPr bwMode="auto">
          <a:xfrm>
            <a:off x="5226050" y="3848100"/>
            <a:ext cx="2832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Rectangle 15"/>
          <p:cNvSpPr>
            <a:spLocks noChangeArrowheads="1"/>
          </p:cNvSpPr>
          <p:nvPr/>
        </p:nvSpPr>
        <p:spPr bwMode="auto">
          <a:xfrm>
            <a:off x="6573838" y="3398838"/>
            <a:ext cx="11652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T</a:t>
            </a:r>
          </a:p>
        </p:txBody>
      </p:sp>
      <p:sp>
        <p:nvSpPr>
          <p:cNvPr id="35858" name="Rectangle 16"/>
          <p:cNvSpPr>
            <a:spLocks noChangeArrowheads="1"/>
          </p:cNvSpPr>
          <p:nvPr/>
        </p:nvSpPr>
        <p:spPr bwMode="auto">
          <a:xfrm>
            <a:off x="8199438" y="3970338"/>
            <a:ext cx="8731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dy</a:t>
            </a:r>
          </a:p>
        </p:txBody>
      </p:sp>
      <p:sp>
        <p:nvSpPr>
          <p:cNvPr id="35859" name="Line 17"/>
          <p:cNvSpPr>
            <a:spLocks noChangeShapeType="1"/>
          </p:cNvSpPr>
          <p:nvPr/>
        </p:nvSpPr>
        <p:spPr bwMode="auto">
          <a:xfrm>
            <a:off x="6565900" y="404495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Rectangle 18"/>
          <p:cNvSpPr>
            <a:spLocks noChangeArrowheads="1"/>
          </p:cNvSpPr>
          <p:nvPr/>
        </p:nvSpPr>
        <p:spPr bwMode="auto">
          <a:xfrm>
            <a:off x="6561138" y="4427538"/>
            <a:ext cx="542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y</a:t>
            </a:r>
          </a:p>
        </p:txBody>
      </p:sp>
      <p:graphicFrame>
        <p:nvGraphicFramePr>
          <p:cNvPr id="35845" name="Object 19">
            <a:hlinkClick r:id="" action="ppaction://ole?verb=0"/>
          </p:cNvPr>
          <p:cNvGraphicFramePr>
            <a:graphicFrameLocks/>
          </p:cNvGraphicFramePr>
          <p:nvPr/>
        </p:nvGraphicFramePr>
        <p:xfrm>
          <a:off x="482600" y="5127625"/>
          <a:ext cx="35623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5" name="Equation" r:id="rId9" imgW="3581280" imgH="1015920" progId="Equation.DSMT4">
                  <p:embed/>
                </p:oleObj>
              </mc:Choice>
              <mc:Fallback>
                <p:oleObj name="Equation" r:id="rId9" imgW="3581280" imgH="1015920" progId="Equation.DSMT4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5127625"/>
                        <a:ext cx="356235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20">
            <a:hlinkClick r:id="" action="ppaction://ole?verb=0"/>
          </p:cNvPr>
          <p:cNvGraphicFramePr>
            <a:graphicFrameLocks/>
          </p:cNvGraphicFramePr>
          <p:nvPr/>
        </p:nvGraphicFramePr>
        <p:xfrm>
          <a:off x="204788" y="2867025"/>
          <a:ext cx="444023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Equation" r:id="rId11" imgW="4457520" imgH="888840" progId="Equation.DSMT4">
                  <p:embed/>
                </p:oleObj>
              </mc:Choice>
              <mc:Fallback>
                <p:oleObj name="Equation" r:id="rId11" imgW="4457520" imgH="888840" progId="Equation.DSMT4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2867025"/>
                        <a:ext cx="4440237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4989513" y="3005138"/>
            <a:ext cx="29241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Shrink control volume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5008563" y="2225675"/>
            <a:ext cx="3141662" cy="358775"/>
            <a:chOff x="3155" y="1402"/>
            <a:chExt cx="1979" cy="226"/>
          </a:xfrm>
        </p:grpSpPr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>
              <a:off x="4750" y="1402"/>
              <a:ext cx="38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>
              <a:off x="3155" y="1628"/>
              <a:ext cx="643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655763" y="2460625"/>
            <a:ext cx="2338387" cy="17463"/>
            <a:chOff x="1043" y="1550"/>
            <a:chExt cx="1473" cy="11"/>
          </a:xfrm>
        </p:grpSpPr>
        <p:sp>
          <p:nvSpPr>
            <p:cNvPr id="35864" name="Line 24"/>
            <p:cNvSpPr>
              <a:spLocks noChangeShapeType="1"/>
            </p:cNvSpPr>
            <p:nvPr/>
          </p:nvSpPr>
          <p:spPr bwMode="auto">
            <a:xfrm>
              <a:off x="1043" y="1561"/>
              <a:ext cx="142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5" name="Line 25"/>
            <p:cNvSpPr>
              <a:spLocks noChangeShapeType="1"/>
            </p:cNvSpPr>
            <p:nvPr/>
          </p:nvSpPr>
          <p:spPr bwMode="auto">
            <a:xfrm>
              <a:off x="2374" y="1550"/>
              <a:ext cx="142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Gradually Varied Flow: Derivative of KE wrt Depth</a:t>
            </a:r>
          </a:p>
        </p:txBody>
      </p:sp>
      <p:graphicFrame>
        <p:nvGraphicFramePr>
          <p:cNvPr id="36866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209550" y="1851025"/>
          <a:ext cx="7831138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name="Equation" r:id="rId3" imgW="7848360" imgH="1041120" progId="Equation.DSMT4">
                  <p:embed/>
                </p:oleObj>
              </mc:Choice>
              <mc:Fallback>
                <p:oleObj name="Equation" r:id="rId3" imgW="7848360" imgH="104112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1851025"/>
                        <a:ext cx="7831138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7800" y="3082925"/>
          <a:ext cx="35623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7" name="Equation" r:id="rId5" imgW="3581280" imgH="1015920" progId="Equation.3">
                  <p:embed/>
                </p:oleObj>
              </mc:Choice>
              <mc:Fallback>
                <p:oleObj name="Equation" r:id="rId5" imgW="3581280" imgH="101592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3082925"/>
                        <a:ext cx="356235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60375" y="4433888"/>
          <a:ext cx="279241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8" name="Equation" r:id="rId7" imgW="2806560" imgH="850680" progId="Equation.3">
                  <p:embed/>
                </p:oleObj>
              </mc:Choice>
              <mc:Fallback>
                <p:oleObj name="Equation" r:id="rId7" imgW="2806560" imgH="85068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4433888"/>
                        <a:ext cx="2792413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4721225" y="2928938"/>
            <a:ext cx="1909763" cy="82232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Change in KE</a:t>
            </a:r>
          </a:p>
          <a:p>
            <a:pPr eaLnBrk="0" hangingPunct="0"/>
            <a:r>
              <a:rPr lang="en-US">
                <a:solidFill>
                  <a:schemeClr val="folHlink"/>
                </a:solidFill>
              </a:rPr>
              <a:t>Change in PE</a:t>
            </a:r>
          </a:p>
        </p:txBody>
      </p:sp>
      <p:sp>
        <p:nvSpPr>
          <p:cNvPr id="36873" name="Freeform 7"/>
          <p:cNvSpPr>
            <a:spLocks/>
          </p:cNvSpPr>
          <p:nvPr/>
        </p:nvSpPr>
        <p:spPr bwMode="auto">
          <a:xfrm>
            <a:off x="1346200" y="2730500"/>
            <a:ext cx="3386138" cy="419100"/>
          </a:xfrm>
          <a:custGeom>
            <a:avLst/>
            <a:gdLst>
              <a:gd name="T0" fmla="*/ 0 w 2072"/>
              <a:gd name="T1" fmla="*/ 0 h 264"/>
              <a:gd name="T2" fmla="*/ 592 w 2072"/>
              <a:gd name="T3" fmla="*/ 224 h 264"/>
              <a:gd name="T4" fmla="*/ 2072 w 2072"/>
              <a:gd name="T5" fmla="*/ 240 h 264"/>
              <a:gd name="T6" fmla="*/ 0 60000 65536"/>
              <a:gd name="T7" fmla="*/ 0 60000 65536"/>
              <a:gd name="T8" fmla="*/ 0 60000 65536"/>
              <a:gd name="T9" fmla="*/ 0 w 2072"/>
              <a:gd name="T10" fmla="*/ 0 h 264"/>
              <a:gd name="T11" fmla="*/ 2072 w 2072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72" h="264">
                <a:moveTo>
                  <a:pt x="0" y="0"/>
                </a:moveTo>
                <a:cubicBezTo>
                  <a:pt x="123" y="92"/>
                  <a:pt x="247" y="184"/>
                  <a:pt x="592" y="224"/>
                </a:cubicBezTo>
                <a:cubicBezTo>
                  <a:pt x="937" y="264"/>
                  <a:pt x="1825" y="237"/>
                  <a:pt x="2072" y="24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>
            <a:off x="4851400" y="3340100"/>
            <a:ext cx="181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4340225" y="4060825"/>
            <a:ext cx="411003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We are holding Q constant!</a:t>
            </a:r>
          </a:p>
        </p:txBody>
      </p:sp>
      <p:sp>
        <p:nvSpPr>
          <p:cNvPr id="44042" name="Freeform 10"/>
          <p:cNvSpPr>
            <a:spLocks/>
          </p:cNvSpPr>
          <p:nvPr/>
        </p:nvSpPr>
        <p:spPr bwMode="auto">
          <a:xfrm>
            <a:off x="2730500" y="2206625"/>
            <a:ext cx="1757363" cy="1908175"/>
          </a:xfrm>
          <a:custGeom>
            <a:avLst/>
            <a:gdLst>
              <a:gd name="T0" fmla="*/ 0 w 1321"/>
              <a:gd name="T1" fmla="*/ 0 h 1152"/>
              <a:gd name="T2" fmla="*/ 1014 w 1321"/>
              <a:gd name="T3" fmla="*/ 722 h 1152"/>
              <a:gd name="T4" fmla="*/ 1321 w 1321"/>
              <a:gd name="T5" fmla="*/ 1152 h 1152"/>
              <a:gd name="T6" fmla="*/ 0 60000 65536"/>
              <a:gd name="T7" fmla="*/ 0 60000 65536"/>
              <a:gd name="T8" fmla="*/ 0 60000 65536"/>
              <a:gd name="T9" fmla="*/ 0 w 1321"/>
              <a:gd name="T10" fmla="*/ 0 h 1152"/>
              <a:gd name="T11" fmla="*/ 1321 w 1321"/>
              <a:gd name="T12" fmla="*/ 1152 h 1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1" h="1152">
                <a:moveTo>
                  <a:pt x="0" y="0"/>
                </a:moveTo>
                <a:cubicBezTo>
                  <a:pt x="397" y="265"/>
                  <a:pt x="794" y="530"/>
                  <a:pt x="1014" y="722"/>
                </a:cubicBezTo>
                <a:cubicBezTo>
                  <a:pt x="1234" y="914"/>
                  <a:pt x="1277" y="1033"/>
                  <a:pt x="1321" y="1152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triangle" w="med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877" name="Line 11"/>
          <p:cNvSpPr>
            <a:spLocks noChangeShapeType="1"/>
          </p:cNvSpPr>
          <p:nvPr/>
        </p:nvSpPr>
        <p:spPr bwMode="auto">
          <a:xfrm>
            <a:off x="4489450" y="4557713"/>
            <a:ext cx="3822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4044" name="Object 1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28650" y="5570538"/>
          <a:ext cx="18716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9" name="Equation" r:id="rId9" imgW="1892160" imgH="876240" progId="Equation.3">
                  <p:embed/>
                </p:oleObj>
              </mc:Choice>
              <mc:Fallback>
                <p:oleObj name="Equation" r:id="rId9" imgW="1892160" imgH="87624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5570538"/>
                        <a:ext cx="18716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7323138" y="3200400"/>
          <a:ext cx="1277937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0" name="Equation" r:id="rId11" imgW="1295280" imgH="342720" progId="Equation.3">
                  <p:embed/>
                </p:oleObj>
              </mc:Choice>
              <mc:Fallback>
                <p:oleObj name="Equation" r:id="rId11" imgW="1295280" imgH="34272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3138" y="3200400"/>
                        <a:ext cx="1277937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6" name="Text Box 14"/>
          <p:cNvSpPr txBox="1">
            <a:spLocks noChangeArrowheads="1"/>
          </p:cNvSpPr>
          <p:nvPr/>
        </p:nvSpPr>
        <p:spPr bwMode="auto">
          <a:xfrm>
            <a:off x="2692400" y="5565775"/>
            <a:ext cx="6451600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The water surface slope is a function of:</a:t>
            </a:r>
          </a:p>
          <a:p>
            <a:pPr eaLnBrk="0" hangingPunct="0"/>
            <a:r>
              <a:rPr lang="en-US" sz="2800"/>
              <a:t>bottom slope, friction slope, Froude number</a:t>
            </a:r>
          </a:p>
        </p:txBody>
      </p:sp>
      <p:pic>
        <p:nvPicPr>
          <p:cNvPr id="36879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900863" y="0"/>
            <a:ext cx="2243137" cy="9921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</p:pic>
      <p:sp>
        <p:nvSpPr>
          <p:cNvPr id="44048" name="Text Box 16"/>
          <p:cNvSpPr txBox="1">
            <a:spLocks noChangeArrowheads="1"/>
          </p:cNvSpPr>
          <p:nvPr/>
        </p:nvSpPr>
        <p:spPr bwMode="auto">
          <a:xfrm>
            <a:off x="4108450" y="4814888"/>
            <a:ext cx="4225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Does V=Q/A?_______________</a:t>
            </a:r>
          </a:p>
        </p:txBody>
      </p:sp>
      <p:sp>
        <p:nvSpPr>
          <p:cNvPr id="44049" name="Text Box 17"/>
          <p:cNvSpPr txBox="1">
            <a:spLocks noChangeArrowheads="1"/>
          </p:cNvSpPr>
          <p:nvPr/>
        </p:nvSpPr>
        <p:spPr bwMode="auto">
          <a:xfrm>
            <a:off x="6162675" y="4802188"/>
            <a:ext cx="1425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Is V </a:t>
            </a:r>
            <a:r>
              <a:rPr lang="en-US">
                <a:solidFill>
                  <a:schemeClr val="folHlink"/>
                </a:solidFill>
                <a:cs typeface="Times New Roman" pitchFamily="18" charset="0"/>
              </a:rPr>
              <a:t>┴ A?</a:t>
            </a:r>
          </a:p>
        </p:txBody>
      </p:sp>
      <p:sp>
        <p:nvSpPr>
          <p:cNvPr id="44050" name="Text Box 18"/>
          <p:cNvSpPr txBox="1">
            <a:spLocks noChangeArrowheads="1"/>
          </p:cNvSpPr>
          <p:nvPr/>
        </p:nvSpPr>
        <p:spPr bwMode="auto">
          <a:xfrm>
            <a:off x="4241800" y="5253038"/>
            <a:ext cx="255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If </a:t>
            </a:r>
            <a:r>
              <a:rPr lang="en-US" u="sng">
                <a:solidFill>
                  <a:schemeClr val="folHlink"/>
                </a:solidFill>
              </a:rPr>
              <a:t>gradually</a:t>
            </a:r>
            <a:r>
              <a:rPr lang="en-US">
                <a:solidFill>
                  <a:schemeClr val="folHlink"/>
                </a:solidFill>
              </a:rPr>
              <a:t> varied!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 build="p" autoUpdateAnimBg="0"/>
      <p:bldP spid="44041" grpId="0" build="p" autoUpdateAnimBg="0"/>
      <p:bldP spid="44042" grpId="0" animBg="1"/>
      <p:bldP spid="44046" grpId="0" build="p" autoUpdateAnimBg="0"/>
      <p:bldP spid="44048" grpId="0"/>
      <p:bldP spid="44049" grpId="0"/>
      <p:bldP spid="440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Gradually Varied Flow: Governing equation</a:t>
            </a:r>
          </a:p>
        </p:txBody>
      </p:sp>
      <p:graphicFrame>
        <p:nvGraphicFramePr>
          <p:cNvPr id="37890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723900" y="1989138"/>
          <a:ext cx="18716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Equation" r:id="rId3" imgW="1892160" imgH="876240" progId="Equation.3">
                  <p:embed/>
                </p:oleObj>
              </mc:Choice>
              <mc:Fallback>
                <p:oleObj name="Equation" r:id="rId3" imgW="1892160" imgH="8762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1989138"/>
                        <a:ext cx="18716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3222625" y="2047875"/>
            <a:ext cx="3667125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Governing equation for gradually varied flow</a:t>
            </a:r>
          </a:p>
        </p:txBody>
      </p:sp>
      <p:sp>
        <p:nvSpPr>
          <p:cNvPr id="37894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979488" y="3308350"/>
            <a:ext cx="7353300" cy="2228850"/>
          </a:xfrm>
          <a:noFill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sz="2400" smtClean="0"/>
              <a:t>Gives change of water depth with distance along channel</a:t>
            </a:r>
          </a:p>
          <a:p>
            <a:pPr>
              <a:lnSpc>
                <a:spcPct val="90000"/>
              </a:lnSpc>
            </a:pPr>
            <a:r>
              <a:rPr lang="en-US" sz="2400" smtClean="0"/>
              <a:t>Note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</a:t>
            </a:r>
            <a:r>
              <a:rPr lang="en-US" baseline="-25000" smtClean="0"/>
              <a:t>o</a:t>
            </a:r>
            <a:r>
              <a:rPr lang="en-US" smtClean="0"/>
              <a:t> and S</a:t>
            </a:r>
            <a:r>
              <a:rPr lang="en-US" i="1" baseline="-25000" smtClean="0"/>
              <a:t>f</a:t>
            </a:r>
            <a:r>
              <a:rPr lang="en-US" smtClean="0"/>
              <a:t> are positive when sloping down in direction of flow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y is measured from channel bottom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dy/dx =0 means water depth is _______</a:t>
            </a: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1547813" y="6186488"/>
            <a:ext cx="1811337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/>
              <a:t>y</a:t>
            </a:r>
            <a:r>
              <a:rPr lang="en-US" sz="2800" b="1" baseline="-25000"/>
              <a:t>n</a:t>
            </a:r>
            <a:r>
              <a:rPr lang="en-US" sz="2800" b="1"/>
              <a:t> is when </a:t>
            </a:r>
          </a:p>
        </p:txBody>
      </p:sp>
      <p:graphicFrame>
        <p:nvGraphicFramePr>
          <p:cNvPr id="45063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3365500" y="6296025"/>
          <a:ext cx="9302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Equation" r:id="rId5" imgW="939600" imgH="419040" progId="Equation.DSMT4">
                  <p:embed/>
                </p:oleObj>
              </mc:Choice>
              <mc:Fallback>
                <p:oleObj name="Equation" r:id="rId5" imgW="939600" imgH="41904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6296025"/>
                        <a:ext cx="93027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286125" y="6629400"/>
            <a:ext cx="96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6248400" y="5715000"/>
            <a:ext cx="136683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constant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 build="p" autoUpdateAnimBg="0"/>
      <p:bldP spid="45065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Surface Profiles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1663700"/>
            <a:ext cx="7937500" cy="4902200"/>
          </a:xfrm>
          <a:noFill/>
        </p:spPr>
        <p:txBody>
          <a:bodyPr lIns="90488" tIns="44450" rIns="90488" bIns="44450"/>
          <a:lstStyle/>
          <a:p>
            <a:r>
              <a:rPr lang="en-US" sz="2800" b="1" smtClean="0"/>
              <a:t>M</a:t>
            </a:r>
            <a:r>
              <a:rPr lang="en-US" sz="2800" smtClean="0"/>
              <a:t>ild slope (</a:t>
            </a:r>
            <a:r>
              <a:rPr lang="en-US" sz="2400" smtClean="0"/>
              <a:t>y</a:t>
            </a:r>
            <a:r>
              <a:rPr lang="en-US" sz="2400" baseline="-25000" smtClean="0"/>
              <a:t>n</a:t>
            </a:r>
            <a:r>
              <a:rPr lang="en-US" sz="2400" smtClean="0"/>
              <a:t>&gt;y</a:t>
            </a:r>
            <a:r>
              <a:rPr lang="en-US" sz="2400" baseline="-25000" smtClean="0"/>
              <a:t>c</a:t>
            </a:r>
            <a:r>
              <a:rPr lang="en-US" sz="2800" smtClean="0"/>
              <a:t>)</a:t>
            </a:r>
          </a:p>
          <a:p>
            <a:pPr lvl="1"/>
            <a:r>
              <a:rPr lang="en-US" sz="2400" smtClean="0"/>
              <a:t>in a long channel subcritical flow will occur</a:t>
            </a:r>
          </a:p>
          <a:p>
            <a:r>
              <a:rPr lang="en-US" sz="2800" b="1" smtClean="0"/>
              <a:t>S</a:t>
            </a:r>
            <a:r>
              <a:rPr lang="en-US" sz="2800" smtClean="0"/>
              <a:t>teep slope (</a:t>
            </a:r>
            <a:r>
              <a:rPr lang="en-US" sz="2400" smtClean="0"/>
              <a:t>y</a:t>
            </a:r>
            <a:r>
              <a:rPr lang="en-US" sz="2400" baseline="-25000" smtClean="0"/>
              <a:t>n</a:t>
            </a:r>
            <a:r>
              <a:rPr lang="en-US" sz="2400" smtClean="0"/>
              <a:t>&lt;y</a:t>
            </a:r>
            <a:r>
              <a:rPr lang="en-US" sz="2400" baseline="-25000" smtClean="0"/>
              <a:t>c</a:t>
            </a:r>
            <a:r>
              <a:rPr lang="en-US" sz="2800" smtClean="0"/>
              <a:t>)</a:t>
            </a:r>
          </a:p>
          <a:p>
            <a:pPr lvl="1"/>
            <a:r>
              <a:rPr lang="en-US" sz="2400" smtClean="0"/>
              <a:t>in a long channel supercritical flow will occur</a:t>
            </a:r>
          </a:p>
          <a:p>
            <a:r>
              <a:rPr lang="en-US" sz="2800" b="1" smtClean="0"/>
              <a:t>C</a:t>
            </a:r>
            <a:r>
              <a:rPr lang="en-US" sz="2800" smtClean="0"/>
              <a:t>ritical slope (</a:t>
            </a:r>
            <a:r>
              <a:rPr lang="en-US" sz="2400" smtClean="0"/>
              <a:t>y</a:t>
            </a:r>
            <a:r>
              <a:rPr lang="en-US" sz="2400" baseline="-25000" smtClean="0"/>
              <a:t>n</a:t>
            </a:r>
            <a:r>
              <a:rPr lang="en-US" sz="2400" smtClean="0"/>
              <a:t>=y</a:t>
            </a:r>
            <a:r>
              <a:rPr lang="en-US" sz="2400" baseline="-25000" smtClean="0"/>
              <a:t>c</a:t>
            </a:r>
            <a:r>
              <a:rPr lang="en-US" sz="2800" smtClean="0"/>
              <a:t>)</a:t>
            </a:r>
          </a:p>
          <a:p>
            <a:pPr lvl="1"/>
            <a:r>
              <a:rPr lang="en-US" sz="2400" smtClean="0"/>
              <a:t>in a long channel unstable flow will occur</a:t>
            </a:r>
          </a:p>
          <a:p>
            <a:r>
              <a:rPr lang="en-US" sz="2800" b="1" smtClean="0"/>
              <a:t>H</a:t>
            </a:r>
            <a:r>
              <a:rPr lang="en-US" sz="2800" smtClean="0"/>
              <a:t>orizontal slope (S</a:t>
            </a:r>
            <a:r>
              <a:rPr lang="en-US" sz="2400" baseline="-25000" smtClean="0"/>
              <a:t>o</a:t>
            </a:r>
            <a:r>
              <a:rPr lang="en-US" sz="2800" smtClean="0"/>
              <a:t>=0)</a:t>
            </a:r>
          </a:p>
          <a:p>
            <a:pPr lvl="1"/>
            <a:r>
              <a:rPr lang="en-US" sz="2400" smtClean="0"/>
              <a:t>y</a:t>
            </a:r>
            <a:r>
              <a:rPr lang="en-US" sz="2400" baseline="-25000" smtClean="0"/>
              <a:t>n</a:t>
            </a:r>
            <a:r>
              <a:rPr lang="en-US" sz="2400" smtClean="0"/>
              <a:t> undefined</a:t>
            </a:r>
          </a:p>
          <a:p>
            <a:r>
              <a:rPr lang="en-US" sz="2800" b="1" smtClean="0"/>
              <a:t>A</a:t>
            </a:r>
            <a:r>
              <a:rPr lang="en-US" sz="2800" smtClean="0"/>
              <a:t>dverse slope (S</a:t>
            </a:r>
            <a:r>
              <a:rPr lang="en-US" sz="2400" baseline="-25000" smtClean="0"/>
              <a:t>o</a:t>
            </a:r>
            <a:r>
              <a:rPr lang="en-US" sz="2800" smtClean="0"/>
              <a:t>&lt;0)</a:t>
            </a:r>
          </a:p>
          <a:p>
            <a:pPr lvl="1"/>
            <a:r>
              <a:rPr lang="en-US" sz="2400" smtClean="0"/>
              <a:t>y</a:t>
            </a:r>
            <a:r>
              <a:rPr lang="en-US" sz="2400" baseline="-25000" smtClean="0"/>
              <a:t>n</a:t>
            </a:r>
            <a:r>
              <a:rPr lang="en-US" sz="2400" smtClean="0"/>
              <a:t> undefined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217988" y="6140450"/>
            <a:ext cx="4410075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>
                <a:solidFill>
                  <a:schemeClr val="folHlink"/>
                </a:solidFill>
              </a:rPr>
              <a:t>Note: These slopes are f(Q)!</a:t>
            </a:r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>
            <a:off x="4310063" y="6578600"/>
            <a:ext cx="42052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Momentum and Energy Equations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648200"/>
          </a:xfrm>
          <a:noFill/>
        </p:spPr>
        <p:txBody>
          <a:bodyPr lIns="90488" tIns="44450" rIns="90488" bIns="44450"/>
          <a:lstStyle/>
          <a:p>
            <a:r>
              <a:rPr lang="en-US" sz="2800" smtClean="0"/>
              <a:t>Conservation of Energy</a:t>
            </a:r>
          </a:p>
          <a:p>
            <a:pPr lvl="1"/>
            <a:r>
              <a:rPr lang="en-US" sz="2400" smtClean="0"/>
              <a:t>“losses” due to conversion of turbulence to heat</a:t>
            </a:r>
          </a:p>
          <a:p>
            <a:pPr lvl="1"/>
            <a:r>
              <a:rPr lang="en-US" sz="2400" smtClean="0"/>
              <a:t>useful when energy losses are known or small</a:t>
            </a:r>
          </a:p>
          <a:p>
            <a:pPr lvl="2"/>
            <a:r>
              <a:rPr lang="en-US" sz="2000" smtClean="0"/>
              <a:t>____________</a:t>
            </a:r>
          </a:p>
          <a:p>
            <a:pPr lvl="1"/>
            <a:r>
              <a:rPr lang="en-US" sz="2400" smtClean="0"/>
              <a:t>Must account for losses if applied over long distances</a:t>
            </a:r>
          </a:p>
          <a:p>
            <a:pPr lvl="2"/>
            <a:r>
              <a:rPr lang="en-US" sz="2000" smtClean="0"/>
              <a:t>_______________________________________________</a:t>
            </a:r>
          </a:p>
          <a:p>
            <a:r>
              <a:rPr lang="en-US" sz="2800" smtClean="0"/>
              <a:t>Conservation of Momentum</a:t>
            </a:r>
          </a:p>
          <a:p>
            <a:pPr lvl="1"/>
            <a:r>
              <a:rPr lang="en-US" sz="2400" smtClean="0"/>
              <a:t>“losses” due to shear at the boundaries</a:t>
            </a:r>
          </a:p>
          <a:p>
            <a:pPr lvl="1"/>
            <a:r>
              <a:rPr lang="en-US" sz="2400" smtClean="0"/>
              <a:t>useful when energy losses are unknown</a:t>
            </a:r>
          </a:p>
          <a:p>
            <a:pPr lvl="2"/>
            <a:r>
              <a:rPr lang="en-US" sz="2000" smtClean="0"/>
              <a:t>____________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903413" y="3302000"/>
            <a:ext cx="1739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Contractions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925638" y="5854700"/>
            <a:ext cx="14700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Expansion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1843088" y="4076700"/>
            <a:ext cx="39814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We need an equation for losses</a:t>
            </a:r>
          </a:p>
        </p:txBody>
      </p:sp>
      <p:sp>
        <p:nvSpPr>
          <p:cNvPr id="7175" name="Freeform 7"/>
          <p:cNvSpPr>
            <a:spLocks/>
          </p:cNvSpPr>
          <p:nvPr/>
        </p:nvSpPr>
        <p:spPr bwMode="auto">
          <a:xfrm>
            <a:off x="128588" y="2717800"/>
            <a:ext cx="1090612" cy="2552700"/>
          </a:xfrm>
          <a:custGeom>
            <a:avLst/>
            <a:gdLst>
              <a:gd name="T0" fmla="*/ 687 w 687"/>
              <a:gd name="T1" fmla="*/ 8 h 1608"/>
              <a:gd name="T2" fmla="*/ 7 w 687"/>
              <a:gd name="T3" fmla="*/ 848 h 1608"/>
              <a:gd name="T4" fmla="*/ 647 w 687"/>
              <a:gd name="T5" fmla="*/ 1608 h 1608"/>
              <a:gd name="T6" fmla="*/ 0 60000 65536"/>
              <a:gd name="T7" fmla="*/ 0 60000 65536"/>
              <a:gd name="T8" fmla="*/ 0 60000 65536"/>
              <a:gd name="T9" fmla="*/ 0 w 687"/>
              <a:gd name="T10" fmla="*/ 0 h 1608"/>
              <a:gd name="T11" fmla="*/ 687 w 687"/>
              <a:gd name="T12" fmla="*/ 1608 h 16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7" h="1608">
                <a:moveTo>
                  <a:pt x="687" y="8"/>
                </a:moveTo>
                <a:cubicBezTo>
                  <a:pt x="231" y="0"/>
                  <a:pt x="14" y="581"/>
                  <a:pt x="7" y="848"/>
                </a:cubicBezTo>
                <a:cubicBezTo>
                  <a:pt x="0" y="1115"/>
                  <a:pt x="255" y="1584"/>
                  <a:pt x="647" y="1608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 autoUpdateAnimBg="0"/>
      <p:bldP spid="7173" grpId="0" build="p" autoUpdateAnimBg="0"/>
      <p:bldP spid="7174" grpId="0" build="p" autoUpdateAnimBg="0"/>
      <p:bldP spid="717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27000" y="1785938"/>
            <a:ext cx="2147888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Normal depth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6216650" y="2401888"/>
            <a:ext cx="24574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Steep slope (S</a:t>
            </a:r>
            <a:r>
              <a:rPr lang="en-US" sz="2800" baseline="-25000">
                <a:solidFill>
                  <a:schemeClr val="folHlink"/>
                </a:solidFill>
              </a:rPr>
              <a:t>2</a:t>
            </a:r>
            <a:r>
              <a:rPr lang="en-US" sz="280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6216650" y="2979738"/>
            <a:ext cx="24638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Hydraulic Jump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677863" y="2433638"/>
            <a:ext cx="1751012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Sluice gate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585788" y="2852738"/>
            <a:ext cx="1811337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Steep slope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6216650" y="1824038"/>
            <a:ext cx="1862138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Obstruction</a:t>
            </a:r>
          </a:p>
        </p:txBody>
      </p:sp>
      <p:sp>
        <p:nvSpPr>
          <p:cNvPr id="389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Surface Profiles</a:t>
            </a:r>
          </a:p>
        </p:txBody>
      </p:sp>
      <p:graphicFrame>
        <p:nvGraphicFramePr>
          <p:cNvPr id="38914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9000" y="3957638"/>
          <a:ext cx="18716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7" name="Equation" r:id="rId3" imgW="1892160" imgH="876240" progId="Equation.DSMT4">
                  <p:embed/>
                </p:oleObj>
              </mc:Choice>
              <mc:Fallback>
                <p:oleObj name="Equation" r:id="rId3" imgW="1892160" imgH="876240" progId="Equation.DSMT4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3957638"/>
                        <a:ext cx="18716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11"/>
          <p:cNvGraphicFramePr>
            <a:graphicFrameLocks noChangeAspect="1"/>
          </p:cNvGraphicFramePr>
          <p:nvPr/>
        </p:nvGraphicFramePr>
        <p:xfrm>
          <a:off x="12700" y="4883150"/>
          <a:ext cx="3375025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" name="Photo Editor Photo" r:id="rId5" imgW="4877481" imgH="2172003" progId="">
                  <p:embed/>
                </p:oleObj>
              </mc:Choice>
              <mc:Fallback>
                <p:oleObj name="Photo Editor Photo" r:id="rId5" imgW="4877481" imgH="2172003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809" r="8331"/>
                      <a:stretch>
                        <a:fillRect/>
                      </a:stretch>
                    </p:blipFill>
                    <p:spPr bwMode="auto">
                      <a:xfrm>
                        <a:off x="12700" y="4883150"/>
                        <a:ext cx="3375025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 Box 12"/>
          <p:cNvSpPr txBox="1">
            <a:spLocks noChangeArrowheads="1"/>
          </p:cNvSpPr>
          <p:nvPr/>
        </p:nvSpPr>
        <p:spPr bwMode="auto">
          <a:xfrm>
            <a:off x="3487738" y="4216400"/>
            <a:ext cx="32750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457200" algn="ctr"/>
                <a:tab pos="1600200" algn="ctr"/>
                <a:tab pos="2743200" algn="ctr"/>
              </a:tabLst>
            </a:pPr>
            <a:r>
              <a:rPr lang="en-US"/>
              <a:t>	S</a:t>
            </a:r>
            <a:r>
              <a:rPr lang="en-US" baseline="-25000"/>
              <a:t>0</a:t>
            </a:r>
            <a:r>
              <a:rPr lang="en-US"/>
              <a:t> - S</a:t>
            </a:r>
            <a:r>
              <a:rPr lang="en-US" i="1" baseline="-25000"/>
              <a:t>f</a:t>
            </a:r>
            <a:r>
              <a:rPr lang="en-US"/>
              <a:t>	1 - Fr</a:t>
            </a:r>
            <a:r>
              <a:rPr lang="en-US" baseline="30000"/>
              <a:t>2</a:t>
            </a:r>
            <a:r>
              <a:rPr lang="en-US"/>
              <a:t>	dy/dx</a:t>
            </a:r>
          </a:p>
        </p:txBody>
      </p:sp>
      <p:sp>
        <p:nvSpPr>
          <p:cNvPr id="38926" name="Line 13"/>
          <p:cNvSpPr>
            <a:spLocks noChangeShapeType="1"/>
          </p:cNvSpPr>
          <p:nvPr/>
        </p:nvSpPr>
        <p:spPr bwMode="auto">
          <a:xfrm>
            <a:off x="3492500" y="4711700"/>
            <a:ext cx="383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3500438" y="4914900"/>
            <a:ext cx="30130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457200" algn="ctr"/>
                <a:tab pos="1600200" algn="ctr"/>
                <a:tab pos="2743200" algn="ctr"/>
              </a:tabLst>
            </a:pPr>
            <a:r>
              <a:rPr lang="en-US">
                <a:solidFill>
                  <a:schemeClr val="folHlink"/>
                </a:solidFill>
              </a:rPr>
              <a:t>	+	+	+</a:t>
            </a:r>
          </a:p>
        </p:txBody>
      </p:sp>
      <p:sp>
        <p:nvSpPr>
          <p:cNvPr id="47119" name="Text Box 15"/>
          <p:cNvSpPr txBox="1">
            <a:spLocks noChangeArrowheads="1"/>
          </p:cNvSpPr>
          <p:nvPr/>
        </p:nvSpPr>
        <p:spPr bwMode="auto">
          <a:xfrm>
            <a:off x="3513138" y="5511800"/>
            <a:ext cx="29781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457200" algn="ctr"/>
                <a:tab pos="1600200" algn="ctr"/>
                <a:tab pos="2743200" algn="ctr"/>
              </a:tabLst>
            </a:pPr>
            <a:r>
              <a:rPr lang="en-US">
                <a:solidFill>
                  <a:schemeClr val="folHlink"/>
                </a:solidFill>
              </a:rPr>
              <a:t>	-	+	-</a:t>
            </a:r>
          </a:p>
        </p:txBody>
      </p:sp>
      <p:sp>
        <p:nvSpPr>
          <p:cNvPr id="47120" name="Text Box 16"/>
          <p:cNvSpPr txBox="1">
            <a:spLocks noChangeArrowheads="1"/>
          </p:cNvSpPr>
          <p:nvPr/>
        </p:nvSpPr>
        <p:spPr bwMode="auto">
          <a:xfrm>
            <a:off x="3525838" y="6134100"/>
            <a:ext cx="30130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457200" algn="ctr"/>
                <a:tab pos="1600200" algn="ctr"/>
                <a:tab pos="2743200" algn="ctr"/>
              </a:tabLst>
            </a:pPr>
            <a:r>
              <a:rPr lang="en-US">
                <a:solidFill>
                  <a:schemeClr val="folHlink"/>
                </a:solidFill>
              </a:rPr>
              <a:t>	-	-	+</a:t>
            </a:r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127000" y="2197100"/>
            <a:ext cx="2324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127000" y="2844800"/>
            <a:ext cx="234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23" name="Line 19"/>
          <p:cNvSpPr>
            <a:spLocks noChangeShapeType="1"/>
          </p:cNvSpPr>
          <p:nvPr/>
        </p:nvSpPr>
        <p:spPr bwMode="auto">
          <a:xfrm>
            <a:off x="127000" y="3251200"/>
            <a:ext cx="234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24" name="Line 20"/>
          <p:cNvSpPr>
            <a:spLocks noChangeShapeType="1"/>
          </p:cNvSpPr>
          <p:nvPr/>
        </p:nvSpPr>
        <p:spPr bwMode="auto">
          <a:xfrm>
            <a:off x="6324600" y="2235200"/>
            <a:ext cx="234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25" name="Line 21"/>
          <p:cNvSpPr>
            <a:spLocks noChangeShapeType="1"/>
          </p:cNvSpPr>
          <p:nvPr/>
        </p:nvSpPr>
        <p:spPr bwMode="auto">
          <a:xfrm>
            <a:off x="6324600" y="2819400"/>
            <a:ext cx="234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26" name="Line 22"/>
          <p:cNvSpPr>
            <a:spLocks noChangeShapeType="1"/>
          </p:cNvSpPr>
          <p:nvPr/>
        </p:nvSpPr>
        <p:spPr bwMode="auto">
          <a:xfrm>
            <a:off x="6324600" y="3403600"/>
            <a:ext cx="234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4" name="Object 23"/>
          <p:cNvGraphicFramePr>
            <a:graphicFrameLocks noChangeAspect="1"/>
          </p:cNvGraphicFramePr>
          <p:nvPr/>
        </p:nvGraphicFramePr>
        <p:xfrm>
          <a:off x="6915150" y="4545013"/>
          <a:ext cx="2351088" cy="2262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8936" name="Group 24"/>
          <p:cNvGrpSpPr>
            <a:grpSpLocks/>
          </p:cNvGrpSpPr>
          <p:nvPr/>
        </p:nvGrpSpPr>
        <p:grpSpPr bwMode="auto">
          <a:xfrm>
            <a:off x="3848100" y="5334000"/>
            <a:ext cx="406400" cy="1193800"/>
            <a:chOff x="2608" y="3360"/>
            <a:chExt cx="256" cy="752"/>
          </a:xfrm>
        </p:grpSpPr>
        <p:sp>
          <p:nvSpPr>
            <p:cNvPr id="38963" name="Line 25"/>
            <p:cNvSpPr>
              <a:spLocks noChangeShapeType="1"/>
            </p:cNvSpPr>
            <p:nvPr/>
          </p:nvSpPr>
          <p:spPr bwMode="auto">
            <a:xfrm>
              <a:off x="2608" y="336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964" name="Line 26"/>
            <p:cNvSpPr>
              <a:spLocks noChangeShapeType="1"/>
            </p:cNvSpPr>
            <p:nvPr/>
          </p:nvSpPr>
          <p:spPr bwMode="auto">
            <a:xfrm>
              <a:off x="2608" y="3736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965" name="Line 27"/>
            <p:cNvSpPr>
              <a:spLocks noChangeShapeType="1"/>
            </p:cNvSpPr>
            <p:nvPr/>
          </p:nvSpPr>
          <p:spPr bwMode="auto">
            <a:xfrm>
              <a:off x="2608" y="4112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8937" name="Group 28"/>
          <p:cNvGrpSpPr>
            <a:grpSpLocks/>
          </p:cNvGrpSpPr>
          <p:nvPr/>
        </p:nvGrpSpPr>
        <p:grpSpPr bwMode="auto">
          <a:xfrm>
            <a:off x="5003800" y="5334000"/>
            <a:ext cx="406400" cy="1193800"/>
            <a:chOff x="2608" y="3360"/>
            <a:chExt cx="256" cy="752"/>
          </a:xfrm>
        </p:grpSpPr>
        <p:sp>
          <p:nvSpPr>
            <p:cNvPr id="38960" name="Line 29"/>
            <p:cNvSpPr>
              <a:spLocks noChangeShapeType="1"/>
            </p:cNvSpPr>
            <p:nvPr/>
          </p:nvSpPr>
          <p:spPr bwMode="auto">
            <a:xfrm>
              <a:off x="2608" y="336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961" name="Line 30"/>
            <p:cNvSpPr>
              <a:spLocks noChangeShapeType="1"/>
            </p:cNvSpPr>
            <p:nvPr/>
          </p:nvSpPr>
          <p:spPr bwMode="auto">
            <a:xfrm>
              <a:off x="2608" y="3736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962" name="Line 31"/>
            <p:cNvSpPr>
              <a:spLocks noChangeShapeType="1"/>
            </p:cNvSpPr>
            <p:nvPr/>
          </p:nvSpPr>
          <p:spPr bwMode="auto">
            <a:xfrm>
              <a:off x="2608" y="4112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8938" name="Group 32"/>
          <p:cNvGrpSpPr>
            <a:grpSpLocks/>
          </p:cNvGrpSpPr>
          <p:nvPr/>
        </p:nvGrpSpPr>
        <p:grpSpPr bwMode="auto">
          <a:xfrm>
            <a:off x="6134100" y="5334000"/>
            <a:ext cx="406400" cy="1193800"/>
            <a:chOff x="2608" y="3360"/>
            <a:chExt cx="256" cy="752"/>
          </a:xfrm>
        </p:grpSpPr>
        <p:sp>
          <p:nvSpPr>
            <p:cNvPr id="38957" name="Line 33"/>
            <p:cNvSpPr>
              <a:spLocks noChangeShapeType="1"/>
            </p:cNvSpPr>
            <p:nvPr/>
          </p:nvSpPr>
          <p:spPr bwMode="auto">
            <a:xfrm>
              <a:off x="2608" y="336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958" name="Line 34"/>
            <p:cNvSpPr>
              <a:spLocks noChangeShapeType="1"/>
            </p:cNvSpPr>
            <p:nvPr/>
          </p:nvSpPr>
          <p:spPr bwMode="auto">
            <a:xfrm>
              <a:off x="2608" y="3736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959" name="Line 35"/>
            <p:cNvSpPr>
              <a:spLocks noChangeShapeType="1"/>
            </p:cNvSpPr>
            <p:nvPr/>
          </p:nvSpPr>
          <p:spPr bwMode="auto">
            <a:xfrm>
              <a:off x="2608" y="4112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939" name="Line 36"/>
          <p:cNvSpPr>
            <a:spLocks noChangeShapeType="1"/>
          </p:cNvSpPr>
          <p:nvPr/>
        </p:nvSpPr>
        <p:spPr bwMode="auto">
          <a:xfrm flipV="1">
            <a:off x="2451100" y="1993900"/>
            <a:ext cx="2159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40" name="Line 37"/>
          <p:cNvSpPr>
            <a:spLocks noChangeShapeType="1"/>
          </p:cNvSpPr>
          <p:nvPr/>
        </p:nvSpPr>
        <p:spPr bwMode="auto">
          <a:xfrm>
            <a:off x="2463800" y="2133600"/>
            <a:ext cx="190500" cy="63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41" name="Line 38"/>
          <p:cNvSpPr>
            <a:spLocks noChangeShapeType="1"/>
          </p:cNvSpPr>
          <p:nvPr/>
        </p:nvSpPr>
        <p:spPr bwMode="auto">
          <a:xfrm>
            <a:off x="2501900" y="2717800"/>
            <a:ext cx="1397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42" name="Line 39"/>
          <p:cNvSpPr>
            <a:spLocks noChangeShapeType="1"/>
          </p:cNvSpPr>
          <p:nvPr/>
        </p:nvSpPr>
        <p:spPr bwMode="auto">
          <a:xfrm flipV="1">
            <a:off x="2463800" y="2882900"/>
            <a:ext cx="2159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>
            <a:off x="7286625" y="5557838"/>
            <a:ext cx="1828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45" name="Text Box 41"/>
          <p:cNvSpPr txBox="1">
            <a:spLocks noChangeArrowheads="1"/>
          </p:cNvSpPr>
          <p:nvPr/>
        </p:nvSpPr>
        <p:spPr bwMode="auto">
          <a:xfrm>
            <a:off x="6777038" y="5073650"/>
            <a:ext cx="496887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>
                <a:solidFill>
                  <a:schemeClr val="folHlink"/>
                </a:solidFill>
              </a:rPr>
              <a:t>y</a:t>
            </a:r>
            <a:r>
              <a:rPr lang="en-US" sz="2800" b="1" baseline="-25000">
                <a:solidFill>
                  <a:schemeClr val="folHlink"/>
                </a:solidFill>
              </a:rPr>
              <a:t>n</a:t>
            </a:r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>
            <a:off x="7283450" y="5832475"/>
            <a:ext cx="1828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6789738" y="5480050"/>
            <a:ext cx="468312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>
                <a:solidFill>
                  <a:schemeClr val="folHlink"/>
                </a:solidFill>
              </a:rPr>
              <a:t>y</a:t>
            </a:r>
            <a:r>
              <a:rPr lang="en-US" sz="2800" b="1" baseline="-25000">
                <a:solidFill>
                  <a:schemeClr val="folHlink"/>
                </a:solidFill>
              </a:rPr>
              <a:t>c</a:t>
            </a:r>
          </a:p>
        </p:txBody>
      </p:sp>
      <p:sp>
        <p:nvSpPr>
          <p:cNvPr id="47148" name="Line 44"/>
          <p:cNvSpPr>
            <a:spLocks noChangeShapeType="1"/>
          </p:cNvSpPr>
          <p:nvPr/>
        </p:nvSpPr>
        <p:spPr bwMode="auto">
          <a:xfrm flipV="1">
            <a:off x="8570913" y="5241925"/>
            <a:ext cx="268287" cy="26828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49" name="Line 45"/>
          <p:cNvSpPr>
            <a:spLocks noChangeShapeType="1"/>
          </p:cNvSpPr>
          <p:nvPr/>
        </p:nvSpPr>
        <p:spPr bwMode="auto">
          <a:xfrm rot="-5400000" flipH="1" flipV="1">
            <a:off x="8305800" y="5630863"/>
            <a:ext cx="195263" cy="1222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50" name="Line 46"/>
          <p:cNvSpPr>
            <a:spLocks noChangeShapeType="1"/>
          </p:cNvSpPr>
          <p:nvPr/>
        </p:nvSpPr>
        <p:spPr bwMode="auto">
          <a:xfrm flipH="1" flipV="1">
            <a:off x="8285163" y="6003925"/>
            <a:ext cx="363537" cy="9842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8950" name="Group 54"/>
          <p:cNvGrpSpPr>
            <a:grpSpLocks/>
          </p:cNvGrpSpPr>
          <p:nvPr/>
        </p:nvGrpSpPr>
        <p:grpSpPr bwMode="auto">
          <a:xfrm>
            <a:off x="2741613" y="1847850"/>
            <a:ext cx="3375025" cy="1792288"/>
            <a:chOff x="1727" y="1164"/>
            <a:chExt cx="2126" cy="1129"/>
          </a:xfrm>
        </p:grpSpPr>
        <p:graphicFrame>
          <p:nvGraphicFramePr>
            <p:cNvPr id="38917" name="Object 9"/>
            <p:cNvGraphicFramePr>
              <a:graphicFrameLocks noChangeAspect="1"/>
            </p:cNvGraphicFramePr>
            <p:nvPr/>
          </p:nvGraphicFramePr>
          <p:xfrm>
            <a:off x="1727" y="1164"/>
            <a:ext cx="2126" cy="11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9" name="Photo Editor Photo" r:id="rId8" imgW="4877481" imgH="2172003" progId="">
                    <p:embed/>
                  </p:oleObj>
                </mc:Choice>
                <mc:Fallback>
                  <p:oleObj name="Photo Editor Photo" r:id="rId8" imgW="4877481" imgH="2172003" progId="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809" r="8331"/>
                        <a:stretch>
                          <a:fillRect/>
                        </a:stretch>
                      </p:blipFill>
                      <p:spPr bwMode="auto">
                        <a:xfrm>
                          <a:off x="1727" y="1164"/>
                          <a:ext cx="2126" cy="11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lg" len="med"/>
                              <a:tailEnd type="none" w="lg" len="med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56" name="Text Box 47"/>
            <p:cNvSpPr txBox="1">
              <a:spLocks noChangeArrowheads="1"/>
            </p:cNvSpPr>
            <p:nvPr/>
          </p:nvSpPr>
          <p:spPr bwMode="auto">
            <a:xfrm>
              <a:off x="3155" y="1564"/>
              <a:ext cx="265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i="1">
                  <a:solidFill>
                    <a:schemeClr val="tx2"/>
                  </a:solidFill>
                </a:rPr>
                <a:t>y</a:t>
              </a:r>
              <a:r>
                <a:rPr lang="en-US" i="1" baseline="-25000">
                  <a:solidFill>
                    <a:schemeClr val="tx2"/>
                  </a:solidFill>
                </a:rPr>
                <a:t>n</a:t>
              </a:r>
            </a:p>
          </p:txBody>
        </p:sp>
      </p:grpSp>
      <p:sp>
        <p:nvSpPr>
          <p:cNvPr id="38951" name="Text Box 48"/>
          <p:cNvSpPr txBox="1">
            <a:spLocks noChangeArrowheads="1"/>
          </p:cNvSpPr>
          <p:nvPr/>
        </p:nvSpPr>
        <p:spPr bwMode="auto">
          <a:xfrm>
            <a:off x="2273300" y="5584825"/>
            <a:ext cx="420688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chemeClr val="tx2"/>
                </a:solidFill>
              </a:rPr>
              <a:t>y</a:t>
            </a:r>
            <a:r>
              <a:rPr lang="en-US" i="1" baseline="-25000">
                <a:solidFill>
                  <a:schemeClr val="tx2"/>
                </a:solidFill>
              </a:rPr>
              <a:t>n</a:t>
            </a: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3605213" y="4002088"/>
            <a:ext cx="4756150" cy="344487"/>
            <a:chOff x="2271" y="2521"/>
            <a:chExt cx="2996" cy="217"/>
          </a:xfrm>
        </p:grpSpPr>
        <p:sp>
          <p:nvSpPr>
            <p:cNvPr id="38954" name="AutoShape 49"/>
            <p:cNvSpPr>
              <a:spLocks/>
            </p:cNvSpPr>
            <p:nvPr/>
          </p:nvSpPr>
          <p:spPr bwMode="auto">
            <a:xfrm rot="5400000">
              <a:off x="2468" y="2408"/>
              <a:ext cx="133" cy="527"/>
            </a:xfrm>
            <a:prstGeom prst="leftBrace">
              <a:avLst>
                <a:gd name="adj1" fmla="val 33020"/>
                <a:gd name="adj2" fmla="val 50000"/>
              </a:avLst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5" name="Freeform 50"/>
            <p:cNvSpPr>
              <a:spLocks/>
            </p:cNvSpPr>
            <p:nvPr/>
          </p:nvSpPr>
          <p:spPr bwMode="auto">
            <a:xfrm>
              <a:off x="2529" y="2521"/>
              <a:ext cx="2738" cy="92"/>
            </a:xfrm>
            <a:custGeom>
              <a:avLst/>
              <a:gdLst>
                <a:gd name="T0" fmla="*/ 0 w 2738"/>
                <a:gd name="T1" fmla="*/ 92 h 92"/>
                <a:gd name="T2" fmla="*/ 276 w 2738"/>
                <a:gd name="T3" fmla="*/ 0 h 92"/>
                <a:gd name="T4" fmla="*/ 2738 w 2738"/>
                <a:gd name="T5" fmla="*/ 0 h 92"/>
                <a:gd name="T6" fmla="*/ 0 60000 65536"/>
                <a:gd name="T7" fmla="*/ 0 60000 65536"/>
                <a:gd name="T8" fmla="*/ 0 60000 65536"/>
                <a:gd name="T9" fmla="*/ 0 w 2738"/>
                <a:gd name="T10" fmla="*/ 0 h 92"/>
                <a:gd name="T11" fmla="*/ 2738 w 2738"/>
                <a:gd name="T12" fmla="*/ 92 h 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38" h="92">
                  <a:moveTo>
                    <a:pt x="0" y="92"/>
                  </a:moveTo>
                  <a:lnTo>
                    <a:pt x="276" y="0"/>
                  </a:lnTo>
                  <a:lnTo>
                    <a:pt x="2738" y="0"/>
                  </a:lnTo>
                </a:path>
              </a:pathLst>
            </a:cu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4546600" y="3595688"/>
            <a:ext cx="3760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Negative if depth less than y</a:t>
            </a:r>
            <a:r>
              <a:rPr lang="en-US" baseline="-25000">
                <a:solidFill>
                  <a:schemeClr val="folHlink"/>
                </a:solidFill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 autoUpdateAnimBg="0"/>
      <p:bldP spid="47107" grpId="0" build="p" autoUpdateAnimBg="0"/>
      <p:bldP spid="47108" grpId="0" build="p" autoUpdateAnimBg="0"/>
      <p:bldP spid="47109" grpId="0" build="p" autoUpdateAnimBg="0"/>
      <p:bldP spid="47110" grpId="0" build="p" autoUpdateAnimBg="0"/>
      <p:bldP spid="47111" grpId="0" build="p" autoUpdateAnimBg="0"/>
      <p:bldP spid="47118" grpId="0" build="p" autoUpdateAnimBg="0"/>
      <p:bldP spid="47119" grpId="0" build="p" autoUpdateAnimBg="0"/>
      <p:bldP spid="47120" grpId="0" build="p" autoUpdateAnimBg="0"/>
      <p:bldP spid="47121" grpId="0" animBg="1"/>
      <p:bldP spid="47122" grpId="0" animBg="1"/>
      <p:bldP spid="47123" grpId="0" animBg="1"/>
      <p:bldP spid="47124" grpId="0" animBg="1"/>
      <p:bldP spid="47125" grpId="0" animBg="1"/>
      <p:bldP spid="47126" grpId="0" animBg="1"/>
      <p:bldP spid="47144" grpId="0" animBg="1"/>
      <p:bldP spid="47145" grpId="0" build="p" autoUpdateAnimBg="0"/>
      <p:bldP spid="47146" grpId="0" animBg="1"/>
      <p:bldP spid="47147" grpId="0" build="p" autoUpdateAnimBg="0"/>
      <p:bldP spid="47148" grpId="0" animBg="1"/>
      <p:bldP spid="47149" grpId="0" animBg="1"/>
      <p:bldP spid="47150" grpId="0" animBg="1"/>
      <p:bldP spid="471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Surface Profiles</a:t>
            </a:r>
          </a:p>
        </p:txBody>
      </p:sp>
      <p:graphicFrame>
        <p:nvGraphicFramePr>
          <p:cNvPr id="39938" name="Object 3"/>
          <p:cNvGraphicFramePr>
            <a:graphicFrameLocks noChangeAspect="1"/>
          </p:cNvGraphicFramePr>
          <p:nvPr/>
        </p:nvGraphicFramePr>
        <p:xfrm>
          <a:off x="3417888" y="4824413"/>
          <a:ext cx="2257425" cy="203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9" name="Photo Editor Photo" r:id="rId3" imgW="3858164" imgH="3476190" progId="">
                  <p:embed/>
                </p:oleObj>
              </mc:Choice>
              <mc:Fallback>
                <p:oleObj name="Photo Editor Photo" r:id="rId3" imgW="3858164" imgH="347619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88" y="4824413"/>
                        <a:ext cx="2257425" cy="203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4"/>
          <p:cNvGraphicFramePr>
            <a:graphicFrameLocks noChangeAspect="1"/>
          </p:cNvGraphicFramePr>
          <p:nvPr/>
        </p:nvGraphicFramePr>
        <p:xfrm>
          <a:off x="344488" y="4765675"/>
          <a:ext cx="2332037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name="Photo Editor Photo" r:id="rId5" imgW="3704762" imgH="3323810" progId="">
                  <p:embed/>
                </p:oleObj>
              </mc:Choice>
              <mc:Fallback>
                <p:oleObj name="Photo Editor Photo" r:id="rId5" imgW="3704762" imgH="332381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4765675"/>
                        <a:ext cx="2332037" cy="209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5"/>
          <p:cNvGraphicFramePr>
            <a:graphicFrameLocks noChangeAspect="1"/>
          </p:cNvGraphicFramePr>
          <p:nvPr/>
        </p:nvGraphicFramePr>
        <p:xfrm>
          <a:off x="6296025" y="5022850"/>
          <a:ext cx="2847975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name="Photo Editor Photo" r:id="rId7" imgW="4923810" imgH="3172268" progId="">
                  <p:embed/>
                </p:oleObj>
              </mc:Choice>
              <mc:Fallback>
                <p:oleObj name="Photo Editor Photo" r:id="rId7" imgW="4923810" imgH="3172268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025" y="5022850"/>
                        <a:ext cx="2847975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6"/>
          <p:cNvGraphicFramePr>
            <a:graphicFrameLocks noChangeAspect="1"/>
          </p:cNvGraphicFramePr>
          <p:nvPr/>
        </p:nvGraphicFramePr>
        <p:xfrm>
          <a:off x="215900" y="1793875"/>
          <a:ext cx="266065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Photo Editor Photo" r:id="rId9" imgW="4161905" imgH="4505954" progId="">
                  <p:embed/>
                </p:oleObj>
              </mc:Choice>
              <mc:Fallback>
                <p:oleObj name="Photo Editor Photo" r:id="rId9" imgW="4161905" imgH="4505954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793875"/>
                        <a:ext cx="2660650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Text Box 7"/>
          <p:cNvSpPr txBox="1">
            <a:spLocks noChangeArrowheads="1"/>
          </p:cNvSpPr>
          <p:nvPr/>
        </p:nvSpPr>
        <p:spPr bwMode="auto">
          <a:xfrm>
            <a:off x="3106738" y="2019300"/>
            <a:ext cx="32750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457200" algn="ctr"/>
                <a:tab pos="1600200" algn="ctr"/>
                <a:tab pos="2743200" algn="ctr"/>
              </a:tabLst>
            </a:pPr>
            <a:r>
              <a:rPr lang="en-US"/>
              <a:t>	S</a:t>
            </a:r>
            <a:r>
              <a:rPr lang="en-US" baseline="-25000"/>
              <a:t>0</a:t>
            </a:r>
            <a:r>
              <a:rPr lang="en-US"/>
              <a:t> - S</a:t>
            </a:r>
            <a:r>
              <a:rPr lang="en-US" i="1" baseline="-25000"/>
              <a:t>f</a:t>
            </a:r>
            <a:r>
              <a:rPr lang="en-US"/>
              <a:t>	1 - Fr</a:t>
            </a:r>
            <a:r>
              <a:rPr lang="en-US" baseline="30000"/>
              <a:t>2</a:t>
            </a:r>
            <a:r>
              <a:rPr lang="en-US"/>
              <a:t>	dy/dx</a:t>
            </a:r>
          </a:p>
        </p:txBody>
      </p:sp>
      <p:sp>
        <p:nvSpPr>
          <p:cNvPr id="39946" name="Line 8"/>
          <p:cNvSpPr>
            <a:spLocks noChangeShapeType="1"/>
          </p:cNvSpPr>
          <p:nvPr/>
        </p:nvSpPr>
        <p:spPr bwMode="auto">
          <a:xfrm>
            <a:off x="3111500" y="2514600"/>
            <a:ext cx="383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119438" y="2717800"/>
            <a:ext cx="30130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457200" algn="ctr"/>
                <a:tab pos="1600200" algn="ctr"/>
                <a:tab pos="2743200" algn="ctr"/>
              </a:tabLst>
            </a:pPr>
            <a:r>
              <a:rPr lang="en-US"/>
              <a:t>1</a:t>
            </a:r>
            <a:r>
              <a:rPr lang="en-US">
                <a:solidFill>
                  <a:schemeClr val="folHlink"/>
                </a:solidFill>
              </a:rPr>
              <a:t>	+	+	+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3132138" y="3314700"/>
            <a:ext cx="29781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457200" algn="ctr"/>
                <a:tab pos="1600200" algn="ctr"/>
                <a:tab pos="2743200" algn="ctr"/>
              </a:tabLst>
            </a:pPr>
            <a:r>
              <a:rPr lang="en-US"/>
              <a:t>2</a:t>
            </a:r>
            <a:r>
              <a:rPr lang="en-US">
                <a:solidFill>
                  <a:schemeClr val="folHlink"/>
                </a:solidFill>
              </a:rPr>
              <a:t>	+	-	-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3144838" y="3937000"/>
            <a:ext cx="30130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457200" algn="ctr"/>
                <a:tab pos="1600200" algn="ctr"/>
                <a:tab pos="2743200" algn="ctr"/>
              </a:tabLst>
            </a:pPr>
            <a:r>
              <a:rPr lang="en-US"/>
              <a:t>3</a:t>
            </a:r>
            <a:r>
              <a:rPr lang="en-US">
                <a:solidFill>
                  <a:schemeClr val="folHlink"/>
                </a:solidFill>
              </a:rPr>
              <a:t>	-	-	+</a:t>
            </a:r>
          </a:p>
        </p:txBody>
      </p:sp>
      <p:graphicFrame>
        <p:nvGraphicFramePr>
          <p:cNvPr id="38" name="Object 12"/>
          <p:cNvGraphicFramePr>
            <a:graphicFrameLocks noChangeAspect="1"/>
          </p:cNvGraphicFramePr>
          <p:nvPr/>
        </p:nvGraphicFramePr>
        <p:xfrm>
          <a:off x="6373813" y="2144713"/>
          <a:ext cx="2719387" cy="261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39950" name="Group 13"/>
          <p:cNvGrpSpPr>
            <a:grpSpLocks/>
          </p:cNvGrpSpPr>
          <p:nvPr/>
        </p:nvGrpSpPr>
        <p:grpSpPr bwMode="auto">
          <a:xfrm>
            <a:off x="3467100" y="3136900"/>
            <a:ext cx="406400" cy="1193800"/>
            <a:chOff x="2608" y="3360"/>
            <a:chExt cx="256" cy="752"/>
          </a:xfrm>
        </p:grpSpPr>
        <p:sp>
          <p:nvSpPr>
            <p:cNvPr id="39971" name="Line 14"/>
            <p:cNvSpPr>
              <a:spLocks noChangeShapeType="1"/>
            </p:cNvSpPr>
            <p:nvPr/>
          </p:nvSpPr>
          <p:spPr bwMode="auto">
            <a:xfrm>
              <a:off x="2608" y="336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972" name="Line 15"/>
            <p:cNvSpPr>
              <a:spLocks noChangeShapeType="1"/>
            </p:cNvSpPr>
            <p:nvPr/>
          </p:nvSpPr>
          <p:spPr bwMode="auto">
            <a:xfrm>
              <a:off x="2608" y="3736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973" name="Line 16"/>
            <p:cNvSpPr>
              <a:spLocks noChangeShapeType="1"/>
            </p:cNvSpPr>
            <p:nvPr/>
          </p:nvSpPr>
          <p:spPr bwMode="auto">
            <a:xfrm>
              <a:off x="2608" y="4112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951" name="Group 17"/>
          <p:cNvGrpSpPr>
            <a:grpSpLocks/>
          </p:cNvGrpSpPr>
          <p:nvPr/>
        </p:nvGrpSpPr>
        <p:grpSpPr bwMode="auto">
          <a:xfrm>
            <a:off x="4622800" y="3136900"/>
            <a:ext cx="406400" cy="1193800"/>
            <a:chOff x="2608" y="3360"/>
            <a:chExt cx="256" cy="752"/>
          </a:xfrm>
        </p:grpSpPr>
        <p:sp>
          <p:nvSpPr>
            <p:cNvPr id="39968" name="Line 18"/>
            <p:cNvSpPr>
              <a:spLocks noChangeShapeType="1"/>
            </p:cNvSpPr>
            <p:nvPr/>
          </p:nvSpPr>
          <p:spPr bwMode="auto">
            <a:xfrm>
              <a:off x="2608" y="336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969" name="Line 19"/>
            <p:cNvSpPr>
              <a:spLocks noChangeShapeType="1"/>
            </p:cNvSpPr>
            <p:nvPr/>
          </p:nvSpPr>
          <p:spPr bwMode="auto">
            <a:xfrm>
              <a:off x="2608" y="3736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970" name="Line 20"/>
            <p:cNvSpPr>
              <a:spLocks noChangeShapeType="1"/>
            </p:cNvSpPr>
            <p:nvPr/>
          </p:nvSpPr>
          <p:spPr bwMode="auto">
            <a:xfrm>
              <a:off x="2608" y="4112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952" name="Group 21"/>
          <p:cNvGrpSpPr>
            <a:grpSpLocks/>
          </p:cNvGrpSpPr>
          <p:nvPr/>
        </p:nvGrpSpPr>
        <p:grpSpPr bwMode="auto">
          <a:xfrm>
            <a:off x="5753100" y="3136900"/>
            <a:ext cx="406400" cy="1193800"/>
            <a:chOff x="2608" y="3360"/>
            <a:chExt cx="256" cy="752"/>
          </a:xfrm>
        </p:grpSpPr>
        <p:sp>
          <p:nvSpPr>
            <p:cNvPr id="39965" name="Line 22"/>
            <p:cNvSpPr>
              <a:spLocks noChangeShapeType="1"/>
            </p:cNvSpPr>
            <p:nvPr/>
          </p:nvSpPr>
          <p:spPr bwMode="auto">
            <a:xfrm>
              <a:off x="2608" y="336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966" name="Line 23"/>
            <p:cNvSpPr>
              <a:spLocks noChangeShapeType="1"/>
            </p:cNvSpPr>
            <p:nvPr/>
          </p:nvSpPr>
          <p:spPr bwMode="auto">
            <a:xfrm>
              <a:off x="2608" y="3736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967" name="Line 24"/>
            <p:cNvSpPr>
              <a:spLocks noChangeShapeType="1"/>
            </p:cNvSpPr>
            <p:nvPr/>
          </p:nvSpPr>
          <p:spPr bwMode="auto">
            <a:xfrm>
              <a:off x="2608" y="4112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153" name="Line 25"/>
          <p:cNvSpPr>
            <a:spLocks noChangeShapeType="1"/>
          </p:cNvSpPr>
          <p:nvPr/>
        </p:nvSpPr>
        <p:spPr bwMode="auto">
          <a:xfrm>
            <a:off x="6831013" y="3835400"/>
            <a:ext cx="2090737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54" name="Text Box 26"/>
          <p:cNvSpPr txBox="1">
            <a:spLocks noChangeArrowheads="1"/>
          </p:cNvSpPr>
          <p:nvPr/>
        </p:nvSpPr>
        <p:spPr bwMode="auto">
          <a:xfrm>
            <a:off x="6321425" y="3573463"/>
            <a:ext cx="496888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>
                <a:solidFill>
                  <a:schemeClr val="folHlink"/>
                </a:solidFill>
              </a:rPr>
              <a:t>y</a:t>
            </a:r>
            <a:r>
              <a:rPr lang="en-US" sz="2800" b="1" baseline="-25000">
                <a:solidFill>
                  <a:schemeClr val="folHlink"/>
                </a:solidFill>
              </a:rPr>
              <a:t>n</a:t>
            </a:r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>
            <a:off x="6827838" y="3598863"/>
            <a:ext cx="20669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56" name="Text Box 28"/>
          <p:cNvSpPr txBox="1">
            <a:spLocks noChangeArrowheads="1"/>
          </p:cNvSpPr>
          <p:nvPr/>
        </p:nvSpPr>
        <p:spPr bwMode="auto">
          <a:xfrm>
            <a:off x="6334125" y="3246438"/>
            <a:ext cx="4683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>
                <a:solidFill>
                  <a:schemeClr val="folHlink"/>
                </a:solidFill>
              </a:rPr>
              <a:t>y</a:t>
            </a:r>
            <a:r>
              <a:rPr lang="en-US" sz="2800" b="1" baseline="-25000">
                <a:solidFill>
                  <a:schemeClr val="folHlink"/>
                </a:solidFill>
              </a:rPr>
              <a:t>c</a:t>
            </a:r>
          </a:p>
        </p:txBody>
      </p:sp>
      <p:sp>
        <p:nvSpPr>
          <p:cNvPr id="48157" name="Line 29"/>
          <p:cNvSpPr>
            <a:spLocks noChangeShapeType="1"/>
          </p:cNvSpPr>
          <p:nvPr/>
        </p:nvSpPr>
        <p:spPr bwMode="auto">
          <a:xfrm flipV="1">
            <a:off x="7902575" y="3008313"/>
            <a:ext cx="481013" cy="481012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158" name="Line 30"/>
          <p:cNvSpPr>
            <a:spLocks noChangeShapeType="1"/>
          </p:cNvSpPr>
          <p:nvPr/>
        </p:nvSpPr>
        <p:spPr bwMode="auto">
          <a:xfrm rot="5400000" flipV="1">
            <a:off x="7827169" y="3636169"/>
            <a:ext cx="147637" cy="16192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159" name="Line 31"/>
          <p:cNvSpPr>
            <a:spLocks noChangeShapeType="1"/>
          </p:cNvSpPr>
          <p:nvPr/>
        </p:nvSpPr>
        <p:spPr bwMode="auto">
          <a:xfrm flipH="1" flipV="1">
            <a:off x="8340725" y="3914775"/>
            <a:ext cx="363538" cy="9842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39943" name="Object 3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804025" y="1725613"/>
          <a:ext cx="18716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Equation" r:id="rId12" imgW="1892160" imgH="876240" progId="Equation.DSMT4">
                  <p:embed/>
                </p:oleObj>
              </mc:Choice>
              <mc:Fallback>
                <p:oleObj name="Equation" r:id="rId12" imgW="1892160" imgH="876240" progId="Equation.DSMT4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1725613"/>
                        <a:ext cx="18716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60" name="Group 37"/>
          <p:cNvGrpSpPr>
            <a:grpSpLocks/>
          </p:cNvGrpSpPr>
          <p:nvPr/>
        </p:nvGrpSpPr>
        <p:grpSpPr bwMode="auto">
          <a:xfrm>
            <a:off x="1858963" y="3844925"/>
            <a:ext cx="420687" cy="396875"/>
            <a:chOff x="1171" y="2422"/>
            <a:chExt cx="265" cy="250"/>
          </a:xfrm>
        </p:grpSpPr>
        <p:sp>
          <p:nvSpPr>
            <p:cNvPr id="39963" name="Rectangle 35"/>
            <p:cNvSpPr>
              <a:spLocks noChangeArrowheads="1"/>
            </p:cNvSpPr>
            <p:nvPr/>
          </p:nvSpPr>
          <p:spPr bwMode="auto">
            <a:xfrm>
              <a:off x="1218" y="2545"/>
              <a:ext cx="133" cy="1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4" name="Text Box 34"/>
            <p:cNvSpPr txBox="1">
              <a:spLocks noChangeArrowheads="1"/>
            </p:cNvSpPr>
            <p:nvPr/>
          </p:nvSpPr>
          <p:spPr bwMode="auto">
            <a:xfrm>
              <a:off x="1171" y="2422"/>
              <a:ext cx="26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i="1">
                  <a:solidFill>
                    <a:schemeClr val="tx2"/>
                  </a:solidFill>
                </a:rPr>
                <a:t>y</a:t>
              </a:r>
              <a:r>
                <a:rPr lang="en-US" sz="2000" i="1" baseline="-25000">
                  <a:solidFill>
                    <a:schemeClr val="tx2"/>
                  </a:solidFill>
                </a:rPr>
                <a:t>n</a:t>
              </a:r>
            </a:p>
          </p:txBody>
        </p:sp>
      </p:grpSp>
      <p:sp>
        <p:nvSpPr>
          <p:cNvPr id="39961" name="Rectangle 36"/>
          <p:cNvSpPr>
            <a:spLocks noChangeArrowheads="1"/>
          </p:cNvSpPr>
          <p:nvPr/>
        </p:nvSpPr>
        <p:spPr bwMode="auto">
          <a:xfrm>
            <a:off x="8016875" y="6108700"/>
            <a:ext cx="252413" cy="212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62" name="Text Box 33"/>
          <p:cNvSpPr txBox="1">
            <a:spLocks noChangeArrowheads="1"/>
          </p:cNvSpPr>
          <p:nvPr/>
        </p:nvSpPr>
        <p:spPr bwMode="auto">
          <a:xfrm>
            <a:off x="8053388" y="6002338"/>
            <a:ext cx="4206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>
                <a:solidFill>
                  <a:schemeClr val="tx2"/>
                </a:solidFill>
              </a:rPr>
              <a:t>y</a:t>
            </a:r>
            <a:r>
              <a:rPr lang="en-US" sz="2000" i="1" baseline="-25000">
                <a:solidFill>
                  <a:schemeClr val="tx2"/>
                </a:solidFill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7" grpId="0" build="p" autoUpdateAnimBg="0"/>
      <p:bldP spid="48138" grpId="0" build="p" autoUpdateAnimBg="0"/>
      <p:bldP spid="48139" grpId="0" build="p" autoUpdateAnimBg="0"/>
      <p:bldP spid="48153" grpId="0" animBg="1"/>
      <p:bldP spid="48155" grpId="0" animBg="1"/>
      <p:bldP spid="48157" grpId="0" animBg="1"/>
      <p:bldP spid="48158" grpId="0" animBg="1"/>
      <p:bldP spid="4815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Direct Step Method</a:t>
            </a:r>
          </a:p>
        </p:txBody>
      </p:sp>
      <p:graphicFrame>
        <p:nvGraphicFramePr>
          <p:cNvPr id="40962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50838" y="1778000"/>
          <a:ext cx="462756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name="Equation" r:id="rId3" imgW="4686120" imgH="977760" progId="Equation.3">
                  <p:embed/>
                </p:oleObj>
              </mc:Choice>
              <mc:Fallback>
                <p:oleObj name="Equation" r:id="rId3" imgW="4686120" imgH="97776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8" y="1778000"/>
                        <a:ext cx="4627562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65138" y="3187700"/>
          <a:ext cx="3357562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7" name="Equation" r:id="rId5" imgW="3377880" imgH="1536480" progId="Equation.3">
                  <p:embed/>
                </p:oleObj>
              </mc:Choice>
              <mc:Fallback>
                <p:oleObj name="Equation" r:id="rId5" imgW="3377880" imgH="153648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187700"/>
                        <a:ext cx="3357562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9" name="Rectangle 5"/>
          <p:cNvSpPr>
            <a:spLocks noChangeArrowheads="1"/>
          </p:cNvSpPr>
          <p:nvPr/>
        </p:nvSpPr>
        <p:spPr bwMode="auto">
          <a:xfrm>
            <a:off x="5773738" y="1935163"/>
            <a:ext cx="2376487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energy equation</a:t>
            </a:r>
          </a:p>
        </p:txBody>
      </p:sp>
      <p:sp>
        <p:nvSpPr>
          <p:cNvPr id="40970" name="Rectangle 6"/>
          <p:cNvSpPr>
            <a:spLocks noChangeArrowheads="1"/>
          </p:cNvSpPr>
          <p:nvPr/>
        </p:nvSpPr>
        <p:spPr bwMode="auto">
          <a:xfrm>
            <a:off x="4468813" y="3819525"/>
            <a:ext cx="26384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solve for </a:t>
            </a:r>
            <a:r>
              <a:rPr lang="en-US">
                <a:latin typeface="Symbol" pitchFamily="18" charset="2"/>
                <a:sym typeface="Symbol" pitchFamily="18" charset="2"/>
              </a:rPr>
              <a:t>D</a:t>
            </a:r>
            <a:r>
              <a:rPr lang="en-US"/>
              <a:t>x</a:t>
            </a:r>
          </a:p>
        </p:txBody>
      </p:sp>
      <p:graphicFrame>
        <p:nvGraphicFramePr>
          <p:cNvPr id="40964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688975" y="5480050"/>
          <a:ext cx="1023938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8" name="Equation" r:id="rId7" imgW="1041120" imgH="939600" progId="Equation.3">
                  <p:embed/>
                </p:oleObj>
              </mc:Choice>
              <mc:Fallback>
                <p:oleObj name="Equation" r:id="rId7" imgW="1041120" imgH="9396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5480050"/>
                        <a:ext cx="1023938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2662238" y="5540375"/>
          <a:ext cx="1100137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9" name="Equation" r:id="rId9" imgW="1117440" imgH="939600" progId="Equation.3">
                  <p:embed/>
                </p:oleObj>
              </mc:Choice>
              <mc:Fallback>
                <p:oleObj name="Equation" r:id="rId9" imgW="1117440" imgH="93960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5540375"/>
                        <a:ext cx="1100137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5030788" y="5529263"/>
          <a:ext cx="110966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0" name="Equation" r:id="rId11" imgW="1130040" imgH="939600" progId="Equation.3">
                  <p:embed/>
                </p:oleObj>
              </mc:Choice>
              <mc:Fallback>
                <p:oleObj name="Equation" r:id="rId11" imgW="1130040" imgH="93960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5529263"/>
                        <a:ext cx="110966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6946900" y="5541963"/>
          <a:ext cx="10477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1" name="Equation" r:id="rId13" imgW="1066680" imgH="939600" progId="Equation.3">
                  <p:embed/>
                </p:oleObj>
              </mc:Choice>
              <mc:Fallback>
                <p:oleObj name="Equation" r:id="rId13" imgW="1066680" imgH="93960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5541963"/>
                        <a:ext cx="104775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795338" y="4810125"/>
            <a:ext cx="295910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/>
              <a:t>rectangular channel</a:t>
            </a:r>
          </a:p>
        </p:txBody>
      </p:sp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5307013" y="4810125"/>
            <a:ext cx="2335212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prismatic channel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4468813" y="2708275"/>
            <a:ext cx="41767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Given known section 1 and new depth (y</a:t>
            </a:r>
            <a:r>
              <a:rPr lang="en-US" baseline="-25000">
                <a:solidFill>
                  <a:schemeClr val="folHlink"/>
                </a:solidFill>
              </a:rPr>
              <a:t>2</a:t>
            </a:r>
            <a:r>
              <a:rPr lang="en-US">
                <a:solidFill>
                  <a:schemeClr val="folHlink"/>
                </a:solidFill>
              </a:rPr>
              <a:t>), find distance to section 2</a:t>
            </a:r>
          </a:p>
        </p:txBody>
      </p:sp>
      <p:sp>
        <p:nvSpPr>
          <p:cNvPr id="49166" name="Text Box 14"/>
          <p:cNvSpPr txBox="1">
            <a:spLocks noChangeArrowheads="1"/>
          </p:cNvSpPr>
          <p:nvPr/>
        </p:nvSpPr>
        <p:spPr bwMode="auto">
          <a:xfrm>
            <a:off x="4468813" y="4232275"/>
            <a:ext cx="1751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What is S</a:t>
            </a:r>
            <a:r>
              <a:rPr lang="en-US" baseline="-25000">
                <a:solidFill>
                  <a:schemeClr val="folHlink"/>
                </a:solidFill>
              </a:rPr>
              <a:t>f</a:t>
            </a:r>
            <a:r>
              <a:rPr lang="en-US">
                <a:solidFill>
                  <a:schemeClr val="folHlink"/>
                </a:solidFill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87042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80128" y="1891051"/>
          <a:ext cx="3357562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2" name="Equation" r:id="rId3" imgW="3377880" imgH="1536480" progId="Equation.3">
                  <p:embed/>
                </p:oleObj>
              </mc:Choice>
              <mc:Fallback>
                <p:oleObj name="Equation" r:id="rId3" imgW="3377880" imgH="153648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128" y="1891051"/>
                        <a:ext cx="3357562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730614" y="3507048"/>
          <a:ext cx="276542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3" name="Equation" r:id="rId5" imgW="2781000" imgH="1282680" progId="Equation.DSMT4">
                  <p:embed/>
                </p:oleObj>
              </mc:Choice>
              <mc:Fallback>
                <p:oleObj name="Equation" r:id="rId5" imgW="2781000" imgH="1282680" progId="Equation.DSMT4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614" y="3507048"/>
                        <a:ext cx="276542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4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77735" y="2493936"/>
          <a:ext cx="10350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4" name="Equation" r:id="rId7" imgW="1054080" imgH="787320" progId="Equation.DSMT4">
                  <p:embed/>
                </p:oleObj>
              </mc:Choice>
              <mc:Fallback>
                <p:oleObj name="Equation" r:id="rId7" imgW="1054080" imgH="787320" progId="Equation.DSMT4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7735" y="2493936"/>
                        <a:ext cx="103505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06518" y="5171607"/>
            <a:ext cx="34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/>
              <a:t>Start</a:t>
            </a:r>
            <a:r>
              <a:rPr lang="es-CO" dirty="0" smtClean="0"/>
              <a:t> at </a:t>
            </a:r>
            <a:r>
              <a:rPr lang="es-CO" dirty="0" err="1" smtClean="0"/>
              <a:t>upstream</a:t>
            </a:r>
            <a:r>
              <a:rPr lang="es-CO" dirty="0" smtClean="0"/>
              <a:t> </a:t>
            </a:r>
            <a:r>
              <a:rPr lang="es-CO" dirty="0" err="1" smtClean="0"/>
              <a:t>end</a:t>
            </a:r>
            <a:r>
              <a:rPr lang="es-CO" dirty="0" smtClean="0"/>
              <a:t>. Try </a:t>
            </a:r>
            <a:endParaRPr lang="es-CO" dirty="0"/>
          </a:p>
        </p:txBody>
      </p:sp>
      <p:graphicFrame>
        <p:nvGraphicFramePr>
          <p:cNvPr id="8704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764083" y="3626475"/>
          <a:ext cx="1474788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5" name="Equation" r:id="rId9" imgW="1498320" imgH="850680" progId="Equation.DSMT4">
                  <p:embed/>
                </p:oleObj>
              </mc:Choice>
              <mc:Fallback>
                <p:oleObj name="Equation" r:id="rId9" imgW="1498320" imgH="85068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083" y="3626475"/>
                        <a:ext cx="1474788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501987" y="4607133"/>
          <a:ext cx="4092576" cy="277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6" name="Equation" r:id="rId11" imgW="4114800" imgH="2806560" progId="Equation.DSMT4">
                  <p:embed/>
                </p:oleObj>
              </mc:Choice>
              <mc:Fallback>
                <p:oleObj name="Equation" r:id="rId11" imgW="4114800" imgH="280656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87" y="4607133"/>
                        <a:ext cx="4092576" cy="277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88066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55079" y="1885560"/>
          <a:ext cx="6796088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9" name="Equation" r:id="rId3" imgW="6832440" imgH="1955520" progId="Equation.DSMT4">
                  <p:embed/>
                </p:oleObj>
              </mc:Choice>
              <mc:Fallback>
                <p:oleObj name="Equation" r:id="rId3" imgW="6832440" imgH="195552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079" y="1885560"/>
                        <a:ext cx="6796088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6087" y="3879096"/>
          <a:ext cx="6759575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0" name="Equation" r:id="rId5" imgW="6794280" imgH="1066680" progId="Equation.DSMT4">
                  <p:embed/>
                </p:oleObj>
              </mc:Choice>
              <mc:Fallback>
                <p:oleObj name="Equation" r:id="rId5" imgW="6794280" imgH="1066680" progId="Equation.DSMT4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87" y="3879096"/>
                        <a:ext cx="6759575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7483190" y="5565775"/>
          <a:ext cx="301942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1" name="Equation" r:id="rId7" imgW="3035160" imgH="838080" progId="Equation.DSMT4">
                  <p:embed/>
                </p:oleObj>
              </mc:Choice>
              <mc:Fallback>
                <p:oleObj name="Equation" r:id="rId7" imgW="3035160" imgH="838080" progId="Equation.DSMT4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3190" y="5565775"/>
                        <a:ext cx="301942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89090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33413" y="2138363"/>
          <a:ext cx="61531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2" name="Equation" r:id="rId3" imgW="6184800" imgH="1104840" progId="Equation.DSMT4">
                  <p:embed/>
                </p:oleObj>
              </mc:Choice>
              <mc:Fallback>
                <p:oleObj name="Equation" r:id="rId3" imgW="6184800" imgH="1104840" progId="Equation.DSMT4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2138363"/>
                        <a:ext cx="615315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7049135" y="4079875"/>
          <a:ext cx="301942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3" name="Equation" r:id="rId5" imgW="3035160" imgH="838080" progId="Equation.DSMT4">
                  <p:embed/>
                </p:oleObj>
              </mc:Choice>
              <mc:Fallback>
                <p:oleObj name="Equation" r:id="rId5" imgW="3035160" imgH="838080" progId="Equation.DSMT4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9135" y="4079875"/>
                        <a:ext cx="301942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8438" y="3648075"/>
          <a:ext cx="6834187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name="Equation" r:id="rId7" imgW="6870600" imgH="1104840" progId="Equation.DSMT4">
                  <p:embed/>
                </p:oleObj>
              </mc:Choice>
              <mc:Fallback>
                <p:oleObj name="Equation" r:id="rId7" imgW="6870600" imgH="110484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8" y="3648075"/>
                        <a:ext cx="6834187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Direct Step Method</a:t>
            </a:r>
            <a:br>
              <a:rPr lang="en-US" smtClean="0"/>
            </a:br>
            <a:r>
              <a:rPr lang="en-US" smtClean="0"/>
              <a:t>Friction Slope</a:t>
            </a:r>
          </a:p>
        </p:txBody>
      </p:sp>
      <p:graphicFrame>
        <p:nvGraphicFramePr>
          <p:cNvPr id="41986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19175" y="2622550"/>
          <a:ext cx="12906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Equation" r:id="rId3" imgW="1307880" imgH="838080" progId="Equation.DSMT4">
                  <p:embed/>
                </p:oleObj>
              </mc:Choice>
              <mc:Fallback>
                <p:oleObj name="Equation" r:id="rId3" imgW="1307880" imgH="83808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622550"/>
                        <a:ext cx="12906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852488" y="3546475"/>
          <a:ext cx="17367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Equation" r:id="rId5" imgW="1752480" imgH="838080" progId="Equation.DSMT4">
                  <p:embed/>
                </p:oleObj>
              </mc:Choice>
              <mc:Fallback>
                <p:oleObj name="Equation" r:id="rId5" imgW="1752480" imgH="8380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3546475"/>
                        <a:ext cx="1736725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702300" y="2643188"/>
          <a:ext cx="146208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name="Equation" r:id="rId7" imgW="1485720" imgH="838080" progId="Equation.DSMT4">
                  <p:embed/>
                </p:oleObj>
              </mc:Choice>
              <mc:Fallback>
                <p:oleObj name="Equation" r:id="rId7" imgW="1485720" imgH="83808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2643188"/>
                        <a:ext cx="1462088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Rectangle 6"/>
          <p:cNvSpPr>
            <a:spLocks noChangeArrowheads="1"/>
          </p:cNvSpPr>
          <p:nvPr/>
        </p:nvSpPr>
        <p:spPr bwMode="auto">
          <a:xfrm>
            <a:off x="1023938" y="2052638"/>
            <a:ext cx="30765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Manning</a:t>
            </a:r>
          </a:p>
        </p:txBody>
      </p:sp>
      <p:sp>
        <p:nvSpPr>
          <p:cNvPr id="41993" name="Rectangle 7"/>
          <p:cNvSpPr>
            <a:spLocks noChangeArrowheads="1"/>
          </p:cNvSpPr>
          <p:nvPr/>
        </p:nvSpPr>
        <p:spPr bwMode="auto">
          <a:xfrm>
            <a:off x="5272088" y="2033588"/>
            <a:ext cx="3571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Darcy-Weisbach</a:t>
            </a:r>
          </a:p>
        </p:txBody>
      </p:sp>
      <p:sp>
        <p:nvSpPr>
          <p:cNvPr id="41994" name="Line 8"/>
          <p:cNvSpPr>
            <a:spLocks noChangeShapeType="1"/>
          </p:cNvSpPr>
          <p:nvPr/>
        </p:nvSpPr>
        <p:spPr bwMode="auto">
          <a:xfrm>
            <a:off x="787400" y="2476500"/>
            <a:ext cx="7626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5" name="Rectangle 9"/>
          <p:cNvSpPr>
            <a:spLocks noChangeArrowheads="1"/>
          </p:cNvSpPr>
          <p:nvPr/>
        </p:nvSpPr>
        <p:spPr bwMode="auto">
          <a:xfrm>
            <a:off x="2776538" y="2833688"/>
            <a:ext cx="16478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SI units</a:t>
            </a:r>
          </a:p>
        </p:txBody>
      </p:sp>
      <p:sp>
        <p:nvSpPr>
          <p:cNvPr id="41996" name="Rectangle 10"/>
          <p:cNvSpPr>
            <a:spLocks noChangeArrowheads="1"/>
          </p:cNvSpPr>
          <p:nvPr/>
        </p:nvSpPr>
        <p:spPr bwMode="auto">
          <a:xfrm>
            <a:off x="2852738" y="3729038"/>
            <a:ext cx="21050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English units</a:t>
            </a:r>
          </a:p>
        </p:txBody>
      </p:sp>
      <p:sp>
        <p:nvSpPr>
          <p:cNvPr id="41997" name="Line 11"/>
          <p:cNvSpPr>
            <a:spLocks noChangeShapeType="1"/>
          </p:cNvSpPr>
          <p:nvPr/>
        </p:nvSpPr>
        <p:spPr bwMode="auto">
          <a:xfrm>
            <a:off x="844550" y="4476750"/>
            <a:ext cx="7588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189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40338" y="5500688"/>
          <a:ext cx="13509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Equation" r:id="rId9" imgW="1358640" imgH="850680" progId="Equation.DSMT4">
                  <p:embed/>
                </p:oleObj>
              </mc:Choice>
              <mc:Fallback>
                <p:oleObj name="Equation" r:id="rId9" imgW="1358640" imgH="850680" progId="Equation.DSMT4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338" y="5500688"/>
                        <a:ext cx="13509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0" name="Object 1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757488" y="5694363"/>
          <a:ext cx="16033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Equation" r:id="rId11" imgW="1612800" imgH="507960" progId="Equation.DSMT4">
                  <p:embed/>
                </p:oleObj>
              </mc:Choice>
              <mc:Fallback>
                <p:oleObj name="Equation" r:id="rId11" imgW="1612800" imgH="507960" progId="Equation.DSMT4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5694363"/>
                        <a:ext cx="16033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822325" y="4802188"/>
            <a:ext cx="3236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Any other options for </a:t>
            </a:r>
            <a:r>
              <a:rPr lang="en-US" i="1">
                <a:solidFill>
                  <a:schemeClr val="folHlink"/>
                </a:solidFill>
              </a:rPr>
              <a:t>S</a:t>
            </a:r>
            <a:r>
              <a:rPr lang="en-US" i="1" baseline="-25000">
                <a:solidFill>
                  <a:schemeClr val="folHlink"/>
                </a:solidFill>
              </a:rPr>
              <a:t>f</a:t>
            </a:r>
            <a:r>
              <a:rPr lang="en-US">
                <a:solidFill>
                  <a:schemeClr val="folHlink"/>
                </a:solidFill>
              </a:rPr>
              <a:t>?</a:t>
            </a:r>
          </a:p>
        </p:txBody>
      </p:sp>
      <p:sp>
        <p:nvSpPr>
          <p:cNvPr id="50192" name="Text Box 16"/>
          <p:cNvSpPr txBox="1">
            <a:spLocks noChangeArrowheads="1"/>
          </p:cNvSpPr>
          <p:nvPr/>
        </p:nvSpPr>
        <p:spPr bwMode="auto">
          <a:xfrm>
            <a:off x="703263" y="5649913"/>
            <a:ext cx="106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Chezy!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1" grpId="0"/>
      <p:bldP spid="5019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5178425" y="1900238"/>
            <a:ext cx="15049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prismatic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Direct Step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1973263"/>
            <a:ext cx="7508875" cy="3741737"/>
          </a:xfrm>
          <a:noFill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sz="2800" smtClean="0"/>
              <a:t>Limitation: channel must be _________ (channel geometry is independent of x so that velocity is a function of depth only and not a function of x)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Method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identify type of profile (determines whether </a:t>
            </a:r>
            <a:r>
              <a:rPr lang="en-US" sz="2400" smtClean="0">
                <a:latin typeface="Symbol" pitchFamily="18" charset="2"/>
              </a:rPr>
              <a:t>D</a:t>
            </a:r>
            <a:r>
              <a:rPr lang="en-US" sz="2400" smtClean="0"/>
              <a:t>y is + or -)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choose </a:t>
            </a:r>
            <a:r>
              <a:rPr lang="en-US" sz="2400" smtClean="0">
                <a:latin typeface="Symbol" pitchFamily="18" charset="2"/>
              </a:rPr>
              <a:t>D</a:t>
            </a:r>
            <a:r>
              <a:rPr lang="en-US" sz="2400" smtClean="0"/>
              <a:t>y and thus y</a:t>
            </a:r>
            <a:r>
              <a:rPr lang="en-US" sz="2400" baseline="-25000" smtClean="0"/>
              <a:t>i+1</a:t>
            </a:r>
            <a:endParaRPr lang="en-US" sz="2400" smtClean="0"/>
          </a:p>
          <a:p>
            <a:pPr lvl="1">
              <a:lnSpc>
                <a:spcPct val="90000"/>
              </a:lnSpc>
            </a:pPr>
            <a:r>
              <a:rPr lang="en-US" sz="2400" smtClean="0"/>
              <a:t>calculate hydraulic radius and velocity at y</a:t>
            </a:r>
            <a:r>
              <a:rPr lang="en-US" sz="2400" baseline="-25000" smtClean="0"/>
              <a:t>i</a:t>
            </a:r>
            <a:r>
              <a:rPr lang="en-US" sz="2400" smtClean="0"/>
              <a:t> and y</a:t>
            </a:r>
            <a:r>
              <a:rPr lang="en-US" sz="2400" baseline="-25000" smtClean="0"/>
              <a:t>i+1</a:t>
            </a:r>
            <a:endParaRPr lang="en-US" sz="2400" smtClean="0"/>
          </a:p>
          <a:p>
            <a:pPr lvl="1">
              <a:lnSpc>
                <a:spcPct val="90000"/>
              </a:lnSpc>
            </a:pPr>
            <a:r>
              <a:rPr lang="en-US" sz="2400" smtClean="0"/>
              <a:t>calculate friction slope given y</a:t>
            </a:r>
            <a:r>
              <a:rPr lang="en-US" sz="2400" baseline="-25000" smtClean="0"/>
              <a:t>i</a:t>
            </a:r>
            <a:r>
              <a:rPr lang="en-US" sz="2400" smtClean="0"/>
              <a:t> and y</a:t>
            </a:r>
            <a:r>
              <a:rPr lang="en-US" sz="2400" baseline="-25000" smtClean="0"/>
              <a:t>i+1</a:t>
            </a:r>
            <a:r>
              <a:rPr lang="en-US" sz="240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calculate average friction slope 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calculate </a:t>
            </a:r>
            <a:r>
              <a:rPr lang="en-US" sz="2400" smtClean="0">
                <a:latin typeface="Symbol" pitchFamily="18" charset="2"/>
              </a:rPr>
              <a:t>D</a:t>
            </a:r>
            <a:r>
              <a:rPr lang="en-US" sz="2400" smtClean="0"/>
              <a:t>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 Step Method</a:t>
            </a:r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4953000" y="4787900"/>
            <a:ext cx="3983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=(G16-G15)/((F15+F16)/2-So)</a:t>
            </a:r>
          </a:p>
        </p:txBody>
      </p:sp>
      <p:sp>
        <p:nvSpPr>
          <p:cNvPr id="43013" name="Line 4"/>
          <p:cNvSpPr>
            <a:spLocks noChangeShapeType="1"/>
          </p:cNvSpPr>
          <p:nvPr/>
        </p:nvSpPr>
        <p:spPr bwMode="auto">
          <a:xfrm>
            <a:off x="0" y="5181600"/>
            <a:ext cx="9144000" cy="1588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0" y="5397500"/>
            <a:ext cx="9144000" cy="1587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6"/>
          <p:cNvSpPr>
            <a:spLocks noChangeShapeType="1"/>
          </p:cNvSpPr>
          <p:nvPr/>
        </p:nvSpPr>
        <p:spPr bwMode="auto">
          <a:xfrm>
            <a:off x="0" y="5181600"/>
            <a:ext cx="1588" cy="1068388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Rectangle 7"/>
          <p:cNvSpPr>
            <a:spLocks noChangeArrowheads="1"/>
          </p:cNvSpPr>
          <p:nvPr/>
        </p:nvSpPr>
        <p:spPr bwMode="auto">
          <a:xfrm>
            <a:off x="0" y="5397500"/>
            <a:ext cx="15875" cy="106838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Rectangle 8"/>
          <p:cNvSpPr>
            <a:spLocks noChangeArrowheads="1"/>
          </p:cNvSpPr>
          <p:nvPr/>
        </p:nvSpPr>
        <p:spPr bwMode="auto">
          <a:xfrm>
            <a:off x="46038" y="5413375"/>
            <a:ext cx="146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A</a:t>
            </a:r>
            <a:endParaRPr lang="en-US"/>
          </a:p>
        </p:txBody>
      </p:sp>
      <p:sp>
        <p:nvSpPr>
          <p:cNvPr id="43018" name="Rectangle 9"/>
          <p:cNvSpPr>
            <a:spLocks noChangeArrowheads="1"/>
          </p:cNvSpPr>
          <p:nvPr/>
        </p:nvSpPr>
        <p:spPr bwMode="auto">
          <a:xfrm>
            <a:off x="635000" y="5413375"/>
            <a:ext cx="134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B</a:t>
            </a:r>
            <a:endParaRPr lang="en-US"/>
          </a:p>
        </p:txBody>
      </p:sp>
      <p:sp>
        <p:nvSpPr>
          <p:cNvPr id="43019" name="Rectangle 10"/>
          <p:cNvSpPr>
            <a:spLocks noChangeArrowheads="1"/>
          </p:cNvSpPr>
          <p:nvPr/>
        </p:nvSpPr>
        <p:spPr bwMode="auto">
          <a:xfrm>
            <a:off x="1317625" y="5413375"/>
            <a:ext cx="134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C</a:t>
            </a:r>
            <a:endParaRPr lang="en-US"/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2030413" y="5413375"/>
            <a:ext cx="146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D</a:t>
            </a:r>
            <a:endParaRPr lang="en-US"/>
          </a:p>
        </p:txBody>
      </p:sp>
      <p:sp>
        <p:nvSpPr>
          <p:cNvPr id="43021" name="Rectangle 12"/>
          <p:cNvSpPr>
            <a:spLocks noChangeArrowheads="1"/>
          </p:cNvSpPr>
          <p:nvPr/>
        </p:nvSpPr>
        <p:spPr bwMode="auto">
          <a:xfrm>
            <a:off x="2820988" y="5413375"/>
            <a:ext cx="123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E</a:t>
            </a:r>
            <a:endParaRPr lang="en-US"/>
          </a:p>
        </p:txBody>
      </p:sp>
      <p:sp>
        <p:nvSpPr>
          <p:cNvPr id="43022" name="Rectangle 13"/>
          <p:cNvSpPr>
            <a:spLocks noChangeArrowheads="1"/>
          </p:cNvSpPr>
          <p:nvPr/>
        </p:nvSpPr>
        <p:spPr bwMode="auto">
          <a:xfrm>
            <a:off x="3409950" y="5413375"/>
            <a:ext cx="1127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F</a:t>
            </a:r>
            <a:endParaRPr lang="en-US"/>
          </a:p>
        </p:txBody>
      </p:sp>
      <p:sp>
        <p:nvSpPr>
          <p:cNvPr id="43023" name="Rectangle 14"/>
          <p:cNvSpPr>
            <a:spLocks noChangeArrowheads="1"/>
          </p:cNvSpPr>
          <p:nvPr/>
        </p:nvSpPr>
        <p:spPr bwMode="auto">
          <a:xfrm>
            <a:off x="4402138" y="5413375"/>
            <a:ext cx="146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G</a:t>
            </a:r>
            <a:endParaRPr lang="en-US"/>
          </a:p>
        </p:txBody>
      </p:sp>
      <p:sp>
        <p:nvSpPr>
          <p:cNvPr id="43024" name="Rectangle 15"/>
          <p:cNvSpPr>
            <a:spLocks noChangeArrowheads="1"/>
          </p:cNvSpPr>
          <p:nvPr/>
        </p:nvSpPr>
        <p:spPr bwMode="auto">
          <a:xfrm>
            <a:off x="4991100" y="5413375"/>
            <a:ext cx="146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H</a:t>
            </a:r>
            <a:endParaRPr lang="en-US"/>
          </a:p>
        </p:txBody>
      </p:sp>
      <p:sp>
        <p:nvSpPr>
          <p:cNvPr id="43025" name="Rectangle 16"/>
          <p:cNvSpPr>
            <a:spLocks noChangeArrowheads="1"/>
          </p:cNvSpPr>
          <p:nvPr/>
        </p:nvSpPr>
        <p:spPr bwMode="auto">
          <a:xfrm>
            <a:off x="5795963" y="5413375"/>
            <a:ext cx="682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I</a:t>
            </a:r>
            <a:endParaRPr lang="en-US"/>
          </a:p>
        </p:txBody>
      </p:sp>
      <p:sp>
        <p:nvSpPr>
          <p:cNvPr id="43026" name="Rectangle 17"/>
          <p:cNvSpPr>
            <a:spLocks noChangeArrowheads="1"/>
          </p:cNvSpPr>
          <p:nvPr/>
        </p:nvSpPr>
        <p:spPr bwMode="auto">
          <a:xfrm>
            <a:off x="6292850" y="5413375"/>
            <a:ext cx="79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J</a:t>
            </a:r>
            <a:endParaRPr lang="en-US"/>
          </a:p>
        </p:txBody>
      </p:sp>
      <p:sp>
        <p:nvSpPr>
          <p:cNvPr id="43027" name="Rectangle 18"/>
          <p:cNvSpPr>
            <a:spLocks noChangeArrowheads="1"/>
          </p:cNvSpPr>
          <p:nvPr/>
        </p:nvSpPr>
        <p:spPr bwMode="auto">
          <a:xfrm>
            <a:off x="6881813" y="5413375"/>
            <a:ext cx="146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K</a:t>
            </a:r>
            <a:endParaRPr lang="en-US"/>
          </a:p>
        </p:txBody>
      </p:sp>
      <p:sp>
        <p:nvSpPr>
          <p:cNvPr id="43028" name="Rectangle 19"/>
          <p:cNvSpPr>
            <a:spLocks noChangeArrowheads="1"/>
          </p:cNvSpPr>
          <p:nvPr/>
        </p:nvSpPr>
        <p:spPr bwMode="auto">
          <a:xfrm>
            <a:off x="7656513" y="5413375"/>
            <a:ext cx="123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L</a:t>
            </a:r>
            <a:endParaRPr lang="en-US"/>
          </a:p>
        </p:txBody>
      </p:sp>
      <p:sp>
        <p:nvSpPr>
          <p:cNvPr id="43029" name="Rectangle 20"/>
          <p:cNvSpPr>
            <a:spLocks noChangeArrowheads="1"/>
          </p:cNvSpPr>
          <p:nvPr/>
        </p:nvSpPr>
        <p:spPr bwMode="auto">
          <a:xfrm>
            <a:off x="8399463" y="5413375"/>
            <a:ext cx="1809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M</a:t>
            </a:r>
            <a:endParaRPr lang="en-US"/>
          </a:p>
        </p:txBody>
      </p:sp>
      <p:sp>
        <p:nvSpPr>
          <p:cNvPr id="43030" name="Rectangle 21"/>
          <p:cNvSpPr>
            <a:spLocks noChangeArrowheads="1"/>
          </p:cNvSpPr>
          <p:nvPr/>
        </p:nvSpPr>
        <p:spPr bwMode="auto">
          <a:xfrm>
            <a:off x="46038" y="5676900"/>
            <a:ext cx="101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y</a:t>
            </a:r>
            <a:endParaRPr lang="en-US"/>
          </a:p>
        </p:txBody>
      </p:sp>
      <p:sp>
        <p:nvSpPr>
          <p:cNvPr id="43031" name="Rectangle 22"/>
          <p:cNvSpPr>
            <a:spLocks noChangeArrowheads="1"/>
          </p:cNvSpPr>
          <p:nvPr/>
        </p:nvSpPr>
        <p:spPr bwMode="auto">
          <a:xfrm>
            <a:off x="635000" y="5676900"/>
            <a:ext cx="146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A</a:t>
            </a:r>
            <a:endParaRPr lang="en-US"/>
          </a:p>
        </p:txBody>
      </p:sp>
      <p:sp>
        <p:nvSpPr>
          <p:cNvPr id="43032" name="Rectangle 23"/>
          <p:cNvSpPr>
            <a:spLocks noChangeArrowheads="1"/>
          </p:cNvSpPr>
          <p:nvPr/>
        </p:nvSpPr>
        <p:spPr bwMode="auto">
          <a:xfrm>
            <a:off x="1317625" y="5676900"/>
            <a:ext cx="123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P</a:t>
            </a:r>
            <a:endParaRPr lang="en-US"/>
          </a:p>
        </p:txBody>
      </p:sp>
      <p:sp>
        <p:nvSpPr>
          <p:cNvPr id="43033" name="Rectangle 24"/>
          <p:cNvSpPr>
            <a:spLocks noChangeArrowheads="1"/>
          </p:cNvSpPr>
          <p:nvPr/>
        </p:nvSpPr>
        <p:spPr bwMode="auto">
          <a:xfrm>
            <a:off x="2030413" y="5676900"/>
            <a:ext cx="2587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Rh</a:t>
            </a:r>
            <a:endParaRPr lang="en-US"/>
          </a:p>
        </p:txBody>
      </p:sp>
      <p:sp>
        <p:nvSpPr>
          <p:cNvPr id="43034" name="Rectangle 25"/>
          <p:cNvSpPr>
            <a:spLocks noChangeArrowheads="1"/>
          </p:cNvSpPr>
          <p:nvPr/>
        </p:nvSpPr>
        <p:spPr bwMode="auto">
          <a:xfrm>
            <a:off x="2820988" y="5676900"/>
            <a:ext cx="146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V</a:t>
            </a:r>
            <a:endParaRPr lang="en-US"/>
          </a:p>
        </p:txBody>
      </p:sp>
      <p:sp>
        <p:nvSpPr>
          <p:cNvPr id="43035" name="Rectangle 26"/>
          <p:cNvSpPr>
            <a:spLocks noChangeArrowheads="1"/>
          </p:cNvSpPr>
          <p:nvPr/>
        </p:nvSpPr>
        <p:spPr bwMode="auto">
          <a:xfrm>
            <a:off x="3409950" y="5676900"/>
            <a:ext cx="1809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Sf</a:t>
            </a:r>
            <a:endParaRPr lang="en-US"/>
          </a:p>
        </p:txBody>
      </p:sp>
      <p:sp>
        <p:nvSpPr>
          <p:cNvPr id="43036" name="Rectangle 27"/>
          <p:cNvSpPr>
            <a:spLocks noChangeArrowheads="1"/>
          </p:cNvSpPr>
          <p:nvPr/>
        </p:nvSpPr>
        <p:spPr bwMode="auto">
          <a:xfrm>
            <a:off x="4402138" y="5676900"/>
            <a:ext cx="134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E</a:t>
            </a:r>
            <a:endParaRPr lang="en-US"/>
          </a:p>
        </p:txBody>
      </p:sp>
      <p:sp>
        <p:nvSpPr>
          <p:cNvPr id="43037" name="Rectangle 28"/>
          <p:cNvSpPr>
            <a:spLocks noChangeArrowheads="1"/>
          </p:cNvSpPr>
          <p:nvPr/>
        </p:nvSpPr>
        <p:spPr bwMode="auto">
          <a:xfrm>
            <a:off x="4991100" y="5676900"/>
            <a:ext cx="247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Dx</a:t>
            </a:r>
            <a:endParaRPr lang="en-US"/>
          </a:p>
        </p:txBody>
      </p:sp>
      <p:sp>
        <p:nvSpPr>
          <p:cNvPr id="43038" name="Rectangle 29"/>
          <p:cNvSpPr>
            <a:spLocks noChangeArrowheads="1"/>
          </p:cNvSpPr>
          <p:nvPr/>
        </p:nvSpPr>
        <p:spPr bwMode="auto">
          <a:xfrm>
            <a:off x="5795963" y="5676900"/>
            <a:ext cx="101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x</a:t>
            </a:r>
            <a:endParaRPr lang="en-US"/>
          </a:p>
        </p:txBody>
      </p:sp>
      <p:sp>
        <p:nvSpPr>
          <p:cNvPr id="43039" name="Rectangle 30"/>
          <p:cNvSpPr>
            <a:spLocks noChangeArrowheads="1"/>
          </p:cNvSpPr>
          <p:nvPr/>
        </p:nvSpPr>
        <p:spPr bwMode="auto">
          <a:xfrm>
            <a:off x="6292850" y="5676900"/>
            <a:ext cx="134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T</a:t>
            </a:r>
            <a:endParaRPr lang="en-US"/>
          </a:p>
        </p:txBody>
      </p:sp>
      <p:sp>
        <p:nvSpPr>
          <p:cNvPr id="43040" name="Rectangle 31"/>
          <p:cNvSpPr>
            <a:spLocks noChangeArrowheads="1"/>
          </p:cNvSpPr>
          <p:nvPr/>
        </p:nvSpPr>
        <p:spPr bwMode="auto">
          <a:xfrm>
            <a:off x="6881813" y="5676900"/>
            <a:ext cx="2143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Fr</a:t>
            </a:r>
            <a:endParaRPr lang="en-US"/>
          </a:p>
        </p:txBody>
      </p:sp>
      <p:sp>
        <p:nvSpPr>
          <p:cNvPr id="43041" name="Rectangle 32"/>
          <p:cNvSpPr>
            <a:spLocks noChangeArrowheads="1"/>
          </p:cNvSpPr>
          <p:nvPr/>
        </p:nvSpPr>
        <p:spPr bwMode="auto">
          <a:xfrm>
            <a:off x="7656513" y="5676900"/>
            <a:ext cx="622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bottom</a:t>
            </a:r>
            <a:endParaRPr lang="en-US"/>
          </a:p>
        </p:txBody>
      </p:sp>
      <p:sp>
        <p:nvSpPr>
          <p:cNvPr id="43042" name="Rectangle 33"/>
          <p:cNvSpPr>
            <a:spLocks noChangeArrowheads="1"/>
          </p:cNvSpPr>
          <p:nvPr/>
        </p:nvSpPr>
        <p:spPr bwMode="auto">
          <a:xfrm>
            <a:off x="8399463" y="5676900"/>
            <a:ext cx="6334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/>
              <a:t>surface</a:t>
            </a:r>
            <a:endParaRPr lang="en-US"/>
          </a:p>
        </p:txBody>
      </p:sp>
      <p:sp>
        <p:nvSpPr>
          <p:cNvPr id="43043" name="Rectangle 34"/>
          <p:cNvSpPr>
            <a:spLocks noChangeArrowheads="1"/>
          </p:cNvSpPr>
          <p:nvPr/>
        </p:nvSpPr>
        <p:spPr bwMode="auto">
          <a:xfrm>
            <a:off x="61913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0.900</a:t>
            </a:r>
            <a:endParaRPr lang="en-US"/>
          </a:p>
        </p:txBody>
      </p:sp>
      <p:sp>
        <p:nvSpPr>
          <p:cNvPr id="43044" name="Rectangle 35"/>
          <p:cNvSpPr>
            <a:spLocks noChangeArrowheads="1"/>
          </p:cNvSpPr>
          <p:nvPr/>
        </p:nvSpPr>
        <p:spPr bwMode="auto">
          <a:xfrm>
            <a:off x="744538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1.799</a:t>
            </a:r>
            <a:endParaRPr lang="en-US"/>
          </a:p>
        </p:txBody>
      </p:sp>
      <p:sp>
        <p:nvSpPr>
          <p:cNvPr id="43045" name="Rectangle 36"/>
          <p:cNvSpPr>
            <a:spLocks noChangeArrowheads="1"/>
          </p:cNvSpPr>
          <p:nvPr/>
        </p:nvSpPr>
        <p:spPr bwMode="auto">
          <a:xfrm>
            <a:off x="1457325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4.223</a:t>
            </a:r>
            <a:endParaRPr lang="en-US"/>
          </a:p>
        </p:txBody>
      </p:sp>
      <p:sp>
        <p:nvSpPr>
          <p:cNvPr id="43046" name="Rectangle 37"/>
          <p:cNvSpPr>
            <a:spLocks noChangeArrowheads="1"/>
          </p:cNvSpPr>
          <p:nvPr/>
        </p:nvSpPr>
        <p:spPr bwMode="auto">
          <a:xfrm>
            <a:off x="2247900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0.426</a:t>
            </a:r>
            <a:endParaRPr lang="en-US"/>
          </a:p>
        </p:txBody>
      </p:sp>
      <p:sp>
        <p:nvSpPr>
          <p:cNvPr id="43047" name="Rectangle 38"/>
          <p:cNvSpPr>
            <a:spLocks noChangeArrowheads="1"/>
          </p:cNvSpPr>
          <p:nvPr/>
        </p:nvSpPr>
        <p:spPr bwMode="auto">
          <a:xfrm>
            <a:off x="2836863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0.139</a:t>
            </a:r>
            <a:endParaRPr lang="en-US"/>
          </a:p>
        </p:txBody>
      </p:sp>
      <p:sp>
        <p:nvSpPr>
          <p:cNvPr id="43048" name="Rectangle 39"/>
          <p:cNvSpPr>
            <a:spLocks noChangeArrowheads="1"/>
          </p:cNvSpPr>
          <p:nvPr/>
        </p:nvSpPr>
        <p:spPr bwMode="auto">
          <a:xfrm>
            <a:off x="3611563" y="5938838"/>
            <a:ext cx="660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0.00004</a:t>
            </a:r>
            <a:endParaRPr lang="en-US"/>
          </a:p>
        </p:txBody>
      </p:sp>
      <p:sp>
        <p:nvSpPr>
          <p:cNvPr id="43049" name="Rectangle 40"/>
          <p:cNvSpPr>
            <a:spLocks noChangeArrowheads="1"/>
          </p:cNvSpPr>
          <p:nvPr/>
        </p:nvSpPr>
        <p:spPr bwMode="auto">
          <a:xfrm>
            <a:off x="4416425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0.901</a:t>
            </a:r>
            <a:endParaRPr lang="en-US"/>
          </a:p>
        </p:txBody>
      </p:sp>
      <p:sp>
        <p:nvSpPr>
          <p:cNvPr id="43050" name="Rectangle 41"/>
          <p:cNvSpPr>
            <a:spLocks noChangeArrowheads="1"/>
          </p:cNvSpPr>
          <p:nvPr/>
        </p:nvSpPr>
        <p:spPr bwMode="auto">
          <a:xfrm>
            <a:off x="6105525" y="5938838"/>
            <a:ext cx="101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</a:t>
            </a:r>
            <a:endParaRPr lang="en-US"/>
          </a:p>
        </p:txBody>
      </p:sp>
      <p:sp>
        <p:nvSpPr>
          <p:cNvPr id="43051" name="Rectangle 42"/>
          <p:cNvSpPr>
            <a:spLocks noChangeArrowheads="1"/>
          </p:cNvSpPr>
          <p:nvPr/>
        </p:nvSpPr>
        <p:spPr bwMode="auto">
          <a:xfrm>
            <a:off x="6307138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3.799</a:t>
            </a:r>
            <a:endParaRPr lang="en-US"/>
          </a:p>
        </p:txBody>
      </p:sp>
      <p:sp>
        <p:nvSpPr>
          <p:cNvPr id="43052" name="Rectangle 43"/>
          <p:cNvSpPr>
            <a:spLocks noChangeArrowheads="1"/>
          </p:cNvSpPr>
          <p:nvPr/>
        </p:nvSpPr>
        <p:spPr bwMode="auto">
          <a:xfrm>
            <a:off x="7081838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0.065</a:t>
            </a:r>
            <a:endParaRPr lang="en-US"/>
          </a:p>
        </p:txBody>
      </p:sp>
      <p:sp>
        <p:nvSpPr>
          <p:cNvPr id="43053" name="Rectangle 44"/>
          <p:cNvSpPr>
            <a:spLocks noChangeArrowheads="1"/>
          </p:cNvSpPr>
          <p:nvPr/>
        </p:nvSpPr>
        <p:spPr bwMode="auto">
          <a:xfrm>
            <a:off x="7826375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0.000</a:t>
            </a:r>
            <a:endParaRPr lang="en-US"/>
          </a:p>
        </p:txBody>
      </p:sp>
      <p:sp>
        <p:nvSpPr>
          <p:cNvPr id="43054" name="Rectangle 45"/>
          <p:cNvSpPr>
            <a:spLocks noChangeArrowheads="1"/>
          </p:cNvSpPr>
          <p:nvPr/>
        </p:nvSpPr>
        <p:spPr bwMode="auto">
          <a:xfrm>
            <a:off x="8601075" y="5938838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0.900</a:t>
            </a:r>
            <a:endParaRPr lang="en-US"/>
          </a:p>
        </p:txBody>
      </p:sp>
      <p:sp>
        <p:nvSpPr>
          <p:cNvPr id="43055" name="Rectangle 46"/>
          <p:cNvSpPr>
            <a:spLocks noChangeArrowheads="1"/>
          </p:cNvSpPr>
          <p:nvPr/>
        </p:nvSpPr>
        <p:spPr bwMode="auto">
          <a:xfrm>
            <a:off x="61913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0.870</a:t>
            </a:r>
            <a:endParaRPr lang="en-US"/>
          </a:p>
        </p:txBody>
      </p:sp>
      <p:sp>
        <p:nvSpPr>
          <p:cNvPr id="43056" name="Rectangle 47"/>
          <p:cNvSpPr>
            <a:spLocks noChangeArrowheads="1"/>
          </p:cNvSpPr>
          <p:nvPr/>
        </p:nvSpPr>
        <p:spPr bwMode="auto">
          <a:xfrm>
            <a:off x="744538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1.687</a:t>
            </a:r>
            <a:endParaRPr lang="en-US"/>
          </a:p>
        </p:txBody>
      </p:sp>
      <p:sp>
        <p:nvSpPr>
          <p:cNvPr id="43057" name="Rectangle 48"/>
          <p:cNvSpPr>
            <a:spLocks noChangeArrowheads="1"/>
          </p:cNvSpPr>
          <p:nvPr/>
        </p:nvSpPr>
        <p:spPr bwMode="auto">
          <a:xfrm>
            <a:off x="1457325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4.089</a:t>
            </a:r>
            <a:endParaRPr lang="en-US"/>
          </a:p>
        </p:txBody>
      </p:sp>
      <p:sp>
        <p:nvSpPr>
          <p:cNvPr id="43058" name="Rectangle 49"/>
          <p:cNvSpPr>
            <a:spLocks noChangeArrowheads="1"/>
          </p:cNvSpPr>
          <p:nvPr/>
        </p:nvSpPr>
        <p:spPr bwMode="auto">
          <a:xfrm>
            <a:off x="2247900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0.412</a:t>
            </a:r>
            <a:endParaRPr lang="en-US"/>
          </a:p>
        </p:txBody>
      </p:sp>
      <p:sp>
        <p:nvSpPr>
          <p:cNvPr id="43059" name="Rectangle 50"/>
          <p:cNvSpPr>
            <a:spLocks noChangeArrowheads="1"/>
          </p:cNvSpPr>
          <p:nvPr/>
        </p:nvSpPr>
        <p:spPr bwMode="auto">
          <a:xfrm>
            <a:off x="2836863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0.148</a:t>
            </a:r>
            <a:endParaRPr lang="en-US"/>
          </a:p>
        </p:txBody>
      </p:sp>
      <p:sp>
        <p:nvSpPr>
          <p:cNvPr id="43060" name="Rectangle 51"/>
          <p:cNvSpPr>
            <a:spLocks noChangeArrowheads="1"/>
          </p:cNvSpPr>
          <p:nvPr/>
        </p:nvSpPr>
        <p:spPr bwMode="auto">
          <a:xfrm>
            <a:off x="3611563" y="6202363"/>
            <a:ext cx="660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0.00005</a:t>
            </a:r>
            <a:endParaRPr lang="en-US"/>
          </a:p>
        </p:txBody>
      </p:sp>
      <p:sp>
        <p:nvSpPr>
          <p:cNvPr id="43061" name="Rectangle 52"/>
          <p:cNvSpPr>
            <a:spLocks noChangeArrowheads="1"/>
          </p:cNvSpPr>
          <p:nvPr/>
        </p:nvSpPr>
        <p:spPr bwMode="auto">
          <a:xfrm>
            <a:off x="4416425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0.871</a:t>
            </a:r>
            <a:endParaRPr lang="en-US"/>
          </a:p>
        </p:txBody>
      </p:sp>
      <p:sp>
        <p:nvSpPr>
          <p:cNvPr id="43062" name="Rectangle 53"/>
          <p:cNvSpPr>
            <a:spLocks noChangeArrowheads="1"/>
          </p:cNvSpPr>
          <p:nvPr/>
        </p:nvSpPr>
        <p:spPr bwMode="auto">
          <a:xfrm>
            <a:off x="5222875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0.498</a:t>
            </a:r>
            <a:endParaRPr lang="en-US"/>
          </a:p>
        </p:txBody>
      </p:sp>
      <p:sp>
        <p:nvSpPr>
          <p:cNvPr id="43063" name="Rectangle 54"/>
          <p:cNvSpPr>
            <a:spLocks noChangeArrowheads="1"/>
          </p:cNvSpPr>
          <p:nvPr/>
        </p:nvSpPr>
        <p:spPr bwMode="auto">
          <a:xfrm>
            <a:off x="5965825" y="6202363"/>
            <a:ext cx="25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0.5</a:t>
            </a:r>
            <a:endParaRPr lang="en-US"/>
          </a:p>
        </p:txBody>
      </p:sp>
      <p:sp>
        <p:nvSpPr>
          <p:cNvPr id="43064" name="Rectangle 55"/>
          <p:cNvSpPr>
            <a:spLocks noChangeArrowheads="1"/>
          </p:cNvSpPr>
          <p:nvPr/>
        </p:nvSpPr>
        <p:spPr bwMode="auto">
          <a:xfrm>
            <a:off x="6307138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3.679</a:t>
            </a:r>
            <a:endParaRPr lang="en-US"/>
          </a:p>
        </p:txBody>
      </p:sp>
      <p:sp>
        <p:nvSpPr>
          <p:cNvPr id="43065" name="Rectangle 56"/>
          <p:cNvSpPr>
            <a:spLocks noChangeArrowheads="1"/>
          </p:cNvSpPr>
          <p:nvPr/>
        </p:nvSpPr>
        <p:spPr bwMode="auto">
          <a:xfrm>
            <a:off x="7081838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0.070</a:t>
            </a:r>
            <a:endParaRPr lang="en-US"/>
          </a:p>
        </p:txBody>
      </p:sp>
      <p:sp>
        <p:nvSpPr>
          <p:cNvPr id="43066" name="Rectangle 57"/>
          <p:cNvSpPr>
            <a:spLocks noChangeArrowheads="1"/>
          </p:cNvSpPr>
          <p:nvPr/>
        </p:nvSpPr>
        <p:spPr bwMode="auto">
          <a:xfrm>
            <a:off x="7826375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0.030</a:t>
            </a:r>
            <a:endParaRPr lang="en-US"/>
          </a:p>
        </p:txBody>
      </p:sp>
      <p:sp>
        <p:nvSpPr>
          <p:cNvPr id="43067" name="Rectangle 58"/>
          <p:cNvSpPr>
            <a:spLocks noChangeArrowheads="1"/>
          </p:cNvSpPr>
          <p:nvPr/>
        </p:nvSpPr>
        <p:spPr bwMode="auto">
          <a:xfrm>
            <a:off x="8601075" y="6202363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/>
              <a:t>0.900</a:t>
            </a:r>
            <a:endParaRPr lang="en-US"/>
          </a:p>
        </p:txBody>
      </p:sp>
      <p:sp>
        <p:nvSpPr>
          <p:cNvPr id="43068" name="Line 59"/>
          <p:cNvSpPr>
            <a:spLocks noChangeShapeType="1"/>
          </p:cNvSpPr>
          <p:nvPr/>
        </p:nvSpPr>
        <p:spPr bwMode="auto">
          <a:xfrm>
            <a:off x="0" y="5181600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69" name="Rectangle 60"/>
          <p:cNvSpPr>
            <a:spLocks noChangeArrowheads="1"/>
          </p:cNvSpPr>
          <p:nvPr/>
        </p:nvSpPr>
        <p:spPr bwMode="auto">
          <a:xfrm>
            <a:off x="0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0" name="Line 61"/>
          <p:cNvSpPr>
            <a:spLocks noChangeShapeType="1"/>
          </p:cNvSpPr>
          <p:nvPr/>
        </p:nvSpPr>
        <p:spPr bwMode="auto">
          <a:xfrm>
            <a:off x="588963" y="5397500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1" name="Rectangle 62"/>
          <p:cNvSpPr>
            <a:spLocks noChangeArrowheads="1"/>
          </p:cNvSpPr>
          <p:nvPr/>
        </p:nvSpPr>
        <p:spPr bwMode="auto">
          <a:xfrm>
            <a:off x="588963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2" name="Line 63"/>
          <p:cNvSpPr>
            <a:spLocks noChangeShapeType="1"/>
          </p:cNvSpPr>
          <p:nvPr/>
        </p:nvSpPr>
        <p:spPr bwMode="auto">
          <a:xfrm>
            <a:off x="1271588" y="5181600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3" name="Rectangle 64"/>
          <p:cNvSpPr>
            <a:spLocks noChangeArrowheads="1"/>
          </p:cNvSpPr>
          <p:nvPr/>
        </p:nvSpPr>
        <p:spPr bwMode="auto">
          <a:xfrm>
            <a:off x="1271588" y="5397500"/>
            <a:ext cx="14287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4" name="Line 65"/>
          <p:cNvSpPr>
            <a:spLocks noChangeShapeType="1"/>
          </p:cNvSpPr>
          <p:nvPr/>
        </p:nvSpPr>
        <p:spPr bwMode="auto">
          <a:xfrm>
            <a:off x="1984375" y="5181600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5" name="Rectangle 66"/>
          <p:cNvSpPr>
            <a:spLocks noChangeArrowheads="1"/>
          </p:cNvSpPr>
          <p:nvPr/>
        </p:nvSpPr>
        <p:spPr bwMode="auto">
          <a:xfrm>
            <a:off x="1984375" y="5397500"/>
            <a:ext cx="14288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6" name="Line 67"/>
          <p:cNvSpPr>
            <a:spLocks noChangeShapeType="1"/>
          </p:cNvSpPr>
          <p:nvPr/>
        </p:nvSpPr>
        <p:spPr bwMode="auto">
          <a:xfrm>
            <a:off x="2774950" y="5181600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7" name="Rectangle 68"/>
          <p:cNvSpPr>
            <a:spLocks noChangeArrowheads="1"/>
          </p:cNvSpPr>
          <p:nvPr/>
        </p:nvSpPr>
        <p:spPr bwMode="auto">
          <a:xfrm>
            <a:off x="2774950" y="5397500"/>
            <a:ext cx="14288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8" name="Line 69"/>
          <p:cNvSpPr>
            <a:spLocks noChangeShapeType="1"/>
          </p:cNvSpPr>
          <p:nvPr/>
        </p:nvSpPr>
        <p:spPr bwMode="auto">
          <a:xfrm>
            <a:off x="3362325" y="5181600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79" name="Rectangle 70"/>
          <p:cNvSpPr>
            <a:spLocks noChangeArrowheads="1"/>
          </p:cNvSpPr>
          <p:nvPr/>
        </p:nvSpPr>
        <p:spPr bwMode="auto">
          <a:xfrm>
            <a:off x="3362325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0" name="Line 71"/>
          <p:cNvSpPr>
            <a:spLocks noChangeShapeType="1"/>
          </p:cNvSpPr>
          <p:nvPr/>
        </p:nvSpPr>
        <p:spPr bwMode="auto">
          <a:xfrm>
            <a:off x="4354513" y="5181600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1" name="Rectangle 72"/>
          <p:cNvSpPr>
            <a:spLocks noChangeArrowheads="1"/>
          </p:cNvSpPr>
          <p:nvPr/>
        </p:nvSpPr>
        <p:spPr bwMode="auto">
          <a:xfrm>
            <a:off x="4354513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2" name="Line 73"/>
          <p:cNvSpPr>
            <a:spLocks noChangeShapeType="1"/>
          </p:cNvSpPr>
          <p:nvPr/>
        </p:nvSpPr>
        <p:spPr bwMode="auto">
          <a:xfrm>
            <a:off x="4943475" y="5181600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3" name="Rectangle 74"/>
          <p:cNvSpPr>
            <a:spLocks noChangeArrowheads="1"/>
          </p:cNvSpPr>
          <p:nvPr/>
        </p:nvSpPr>
        <p:spPr bwMode="auto">
          <a:xfrm>
            <a:off x="4943475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4" name="Line 75"/>
          <p:cNvSpPr>
            <a:spLocks noChangeShapeType="1"/>
          </p:cNvSpPr>
          <p:nvPr/>
        </p:nvSpPr>
        <p:spPr bwMode="auto">
          <a:xfrm>
            <a:off x="5749925" y="5181600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5" name="Rectangle 76"/>
          <p:cNvSpPr>
            <a:spLocks noChangeArrowheads="1"/>
          </p:cNvSpPr>
          <p:nvPr/>
        </p:nvSpPr>
        <p:spPr bwMode="auto">
          <a:xfrm>
            <a:off x="5749925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6" name="Line 77"/>
          <p:cNvSpPr>
            <a:spLocks noChangeShapeType="1"/>
          </p:cNvSpPr>
          <p:nvPr/>
        </p:nvSpPr>
        <p:spPr bwMode="auto">
          <a:xfrm>
            <a:off x="6245225" y="5181600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7" name="Rectangle 78"/>
          <p:cNvSpPr>
            <a:spLocks noChangeArrowheads="1"/>
          </p:cNvSpPr>
          <p:nvPr/>
        </p:nvSpPr>
        <p:spPr bwMode="auto">
          <a:xfrm>
            <a:off x="6245225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8" name="Line 79"/>
          <p:cNvSpPr>
            <a:spLocks noChangeShapeType="1"/>
          </p:cNvSpPr>
          <p:nvPr/>
        </p:nvSpPr>
        <p:spPr bwMode="auto">
          <a:xfrm>
            <a:off x="6834188" y="5181600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89" name="Rectangle 80"/>
          <p:cNvSpPr>
            <a:spLocks noChangeArrowheads="1"/>
          </p:cNvSpPr>
          <p:nvPr/>
        </p:nvSpPr>
        <p:spPr bwMode="auto">
          <a:xfrm>
            <a:off x="6834188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0" name="Line 81"/>
          <p:cNvSpPr>
            <a:spLocks noChangeShapeType="1"/>
          </p:cNvSpPr>
          <p:nvPr/>
        </p:nvSpPr>
        <p:spPr bwMode="auto">
          <a:xfrm>
            <a:off x="7608888" y="5181600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1" name="Rectangle 82"/>
          <p:cNvSpPr>
            <a:spLocks noChangeArrowheads="1"/>
          </p:cNvSpPr>
          <p:nvPr/>
        </p:nvSpPr>
        <p:spPr bwMode="auto">
          <a:xfrm>
            <a:off x="7608888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2" name="Line 83"/>
          <p:cNvSpPr>
            <a:spLocks noChangeShapeType="1"/>
          </p:cNvSpPr>
          <p:nvPr/>
        </p:nvSpPr>
        <p:spPr bwMode="auto">
          <a:xfrm>
            <a:off x="8353425" y="5181600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3" name="Rectangle 84"/>
          <p:cNvSpPr>
            <a:spLocks noChangeArrowheads="1"/>
          </p:cNvSpPr>
          <p:nvPr/>
        </p:nvSpPr>
        <p:spPr bwMode="auto">
          <a:xfrm>
            <a:off x="8353425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4" name="Line 85"/>
          <p:cNvSpPr>
            <a:spLocks noChangeShapeType="1"/>
          </p:cNvSpPr>
          <p:nvPr/>
        </p:nvSpPr>
        <p:spPr bwMode="auto">
          <a:xfrm>
            <a:off x="0" y="5924550"/>
            <a:ext cx="9144000" cy="1588"/>
          </a:xfrm>
          <a:prstGeom prst="line">
            <a:avLst/>
          </a:prstGeom>
          <a:noFill/>
          <a:ln w="0" cap="sq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5" name="Rectangle 86"/>
          <p:cNvSpPr>
            <a:spLocks noChangeArrowheads="1"/>
          </p:cNvSpPr>
          <p:nvPr/>
        </p:nvSpPr>
        <p:spPr bwMode="auto">
          <a:xfrm>
            <a:off x="0" y="5924550"/>
            <a:ext cx="9144000" cy="142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6" name="Line 87"/>
          <p:cNvSpPr>
            <a:spLocks noChangeShapeType="1"/>
          </p:cNvSpPr>
          <p:nvPr/>
        </p:nvSpPr>
        <p:spPr bwMode="auto">
          <a:xfrm>
            <a:off x="9128125" y="5181600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7" name="Rectangle 88"/>
          <p:cNvSpPr>
            <a:spLocks noChangeArrowheads="1"/>
          </p:cNvSpPr>
          <p:nvPr/>
        </p:nvSpPr>
        <p:spPr bwMode="auto">
          <a:xfrm>
            <a:off x="9128125" y="5397500"/>
            <a:ext cx="15875" cy="527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8" name="Line 89"/>
          <p:cNvSpPr>
            <a:spLocks noChangeShapeType="1"/>
          </p:cNvSpPr>
          <p:nvPr/>
        </p:nvSpPr>
        <p:spPr bwMode="auto">
          <a:xfrm>
            <a:off x="0" y="5722938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99" name="Rectangle 90"/>
          <p:cNvSpPr>
            <a:spLocks noChangeArrowheads="1"/>
          </p:cNvSpPr>
          <p:nvPr/>
        </p:nvSpPr>
        <p:spPr bwMode="auto">
          <a:xfrm>
            <a:off x="0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0" name="Line 91"/>
          <p:cNvSpPr>
            <a:spLocks noChangeShapeType="1"/>
          </p:cNvSpPr>
          <p:nvPr/>
        </p:nvSpPr>
        <p:spPr bwMode="auto">
          <a:xfrm>
            <a:off x="588963" y="5938838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1" name="Rectangle 92"/>
          <p:cNvSpPr>
            <a:spLocks noChangeArrowheads="1"/>
          </p:cNvSpPr>
          <p:nvPr/>
        </p:nvSpPr>
        <p:spPr bwMode="auto">
          <a:xfrm>
            <a:off x="588963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2" name="Line 93"/>
          <p:cNvSpPr>
            <a:spLocks noChangeShapeType="1"/>
          </p:cNvSpPr>
          <p:nvPr/>
        </p:nvSpPr>
        <p:spPr bwMode="auto">
          <a:xfrm>
            <a:off x="1271588" y="5722938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3" name="Rectangle 94"/>
          <p:cNvSpPr>
            <a:spLocks noChangeArrowheads="1"/>
          </p:cNvSpPr>
          <p:nvPr/>
        </p:nvSpPr>
        <p:spPr bwMode="auto">
          <a:xfrm>
            <a:off x="1271588" y="5938838"/>
            <a:ext cx="14287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4" name="Line 95"/>
          <p:cNvSpPr>
            <a:spLocks noChangeShapeType="1"/>
          </p:cNvSpPr>
          <p:nvPr/>
        </p:nvSpPr>
        <p:spPr bwMode="auto">
          <a:xfrm>
            <a:off x="1984375" y="5722938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5" name="Rectangle 96"/>
          <p:cNvSpPr>
            <a:spLocks noChangeArrowheads="1"/>
          </p:cNvSpPr>
          <p:nvPr/>
        </p:nvSpPr>
        <p:spPr bwMode="auto">
          <a:xfrm>
            <a:off x="1984375" y="5938838"/>
            <a:ext cx="14288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6" name="Line 97"/>
          <p:cNvSpPr>
            <a:spLocks noChangeShapeType="1"/>
          </p:cNvSpPr>
          <p:nvPr/>
        </p:nvSpPr>
        <p:spPr bwMode="auto">
          <a:xfrm>
            <a:off x="2774950" y="5722938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7" name="Rectangle 98"/>
          <p:cNvSpPr>
            <a:spLocks noChangeArrowheads="1"/>
          </p:cNvSpPr>
          <p:nvPr/>
        </p:nvSpPr>
        <p:spPr bwMode="auto">
          <a:xfrm>
            <a:off x="2774950" y="5938838"/>
            <a:ext cx="14288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8" name="Line 99"/>
          <p:cNvSpPr>
            <a:spLocks noChangeShapeType="1"/>
          </p:cNvSpPr>
          <p:nvPr/>
        </p:nvSpPr>
        <p:spPr bwMode="auto">
          <a:xfrm>
            <a:off x="3362325" y="5722938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09" name="Rectangle 100"/>
          <p:cNvSpPr>
            <a:spLocks noChangeArrowheads="1"/>
          </p:cNvSpPr>
          <p:nvPr/>
        </p:nvSpPr>
        <p:spPr bwMode="auto">
          <a:xfrm>
            <a:off x="3362325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0" name="Line 101"/>
          <p:cNvSpPr>
            <a:spLocks noChangeShapeType="1"/>
          </p:cNvSpPr>
          <p:nvPr/>
        </p:nvSpPr>
        <p:spPr bwMode="auto">
          <a:xfrm>
            <a:off x="4354513" y="5722938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1" name="Rectangle 102"/>
          <p:cNvSpPr>
            <a:spLocks noChangeArrowheads="1"/>
          </p:cNvSpPr>
          <p:nvPr/>
        </p:nvSpPr>
        <p:spPr bwMode="auto">
          <a:xfrm>
            <a:off x="4354513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2" name="Line 103"/>
          <p:cNvSpPr>
            <a:spLocks noChangeShapeType="1"/>
          </p:cNvSpPr>
          <p:nvPr/>
        </p:nvSpPr>
        <p:spPr bwMode="auto">
          <a:xfrm>
            <a:off x="4943475" y="5722938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3" name="Rectangle 104"/>
          <p:cNvSpPr>
            <a:spLocks noChangeArrowheads="1"/>
          </p:cNvSpPr>
          <p:nvPr/>
        </p:nvSpPr>
        <p:spPr bwMode="auto">
          <a:xfrm>
            <a:off x="4943475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4" name="Line 105"/>
          <p:cNvSpPr>
            <a:spLocks noChangeShapeType="1"/>
          </p:cNvSpPr>
          <p:nvPr/>
        </p:nvSpPr>
        <p:spPr bwMode="auto">
          <a:xfrm>
            <a:off x="5749925" y="5722938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5" name="Rectangle 106"/>
          <p:cNvSpPr>
            <a:spLocks noChangeArrowheads="1"/>
          </p:cNvSpPr>
          <p:nvPr/>
        </p:nvSpPr>
        <p:spPr bwMode="auto">
          <a:xfrm>
            <a:off x="5749925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6" name="Line 107"/>
          <p:cNvSpPr>
            <a:spLocks noChangeShapeType="1"/>
          </p:cNvSpPr>
          <p:nvPr/>
        </p:nvSpPr>
        <p:spPr bwMode="auto">
          <a:xfrm>
            <a:off x="6245225" y="5722938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7" name="Rectangle 108"/>
          <p:cNvSpPr>
            <a:spLocks noChangeArrowheads="1"/>
          </p:cNvSpPr>
          <p:nvPr/>
        </p:nvSpPr>
        <p:spPr bwMode="auto">
          <a:xfrm>
            <a:off x="6245225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8" name="Line 109"/>
          <p:cNvSpPr>
            <a:spLocks noChangeShapeType="1"/>
          </p:cNvSpPr>
          <p:nvPr/>
        </p:nvSpPr>
        <p:spPr bwMode="auto">
          <a:xfrm>
            <a:off x="6834188" y="5722938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19" name="Rectangle 110"/>
          <p:cNvSpPr>
            <a:spLocks noChangeArrowheads="1"/>
          </p:cNvSpPr>
          <p:nvPr/>
        </p:nvSpPr>
        <p:spPr bwMode="auto">
          <a:xfrm>
            <a:off x="6834188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0" name="Line 111"/>
          <p:cNvSpPr>
            <a:spLocks noChangeShapeType="1"/>
          </p:cNvSpPr>
          <p:nvPr/>
        </p:nvSpPr>
        <p:spPr bwMode="auto">
          <a:xfrm>
            <a:off x="7608888" y="5722938"/>
            <a:ext cx="1587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1" name="Rectangle 112"/>
          <p:cNvSpPr>
            <a:spLocks noChangeArrowheads="1"/>
          </p:cNvSpPr>
          <p:nvPr/>
        </p:nvSpPr>
        <p:spPr bwMode="auto">
          <a:xfrm>
            <a:off x="7608888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2" name="Line 113"/>
          <p:cNvSpPr>
            <a:spLocks noChangeShapeType="1"/>
          </p:cNvSpPr>
          <p:nvPr/>
        </p:nvSpPr>
        <p:spPr bwMode="auto">
          <a:xfrm>
            <a:off x="8353425" y="5722938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3" name="Rectangle 114"/>
          <p:cNvSpPr>
            <a:spLocks noChangeArrowheads="1"/>
          </p:cNvSpPr>
          <p:nvPr/>
        </p:nvSpPr>
        <p:spPr bwMode="auto">
          <a:xfrm>
            <a:off x="8353425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4" name="Line 115"/>
          <p:cNvSpPr>
            <a:spLocks noChangeShapeType="1"/>
          </p:cNvSpPr>
          <p:nvPr/>
        </p:nvSpPr>
        <p:spPr bwMode="auto">
          <a:xfrm>
            <a:off x="9128125" y="5722938"/>
            <a:ext cx="1588" cy="527050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5" name="Rectangle 116"/>
          <p:cNvSpPr>
            <a:spLocks noChangeArrowheads="1"/>
          </p:cNvSpPr>
          <p:nvPr/>
        </p:nvSpPr>
        <p:spPr bwMode="auto">
          <a:xfrm>
            <a:off x="9128125" y="5938838"/>
            <a:ext cx="15875" cy="5429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6" name="Line 117"/>
          <p:cNvSpPr>
            <a:spLocks noChangeShapeType="1"/>
          </p:cNvSpPr>
          <p:nvPr/>
        </p:nvSpPr>
        <p:spPr bwMode="auto">
          <a:xfrm>
            <a:off x="0" y="5181600"/>
            <a:ext cx="9144000" cy="1588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7" name="Rectangle 118"/>
          <p:cNvSpPr>
            <a:spLocks noChangeArrowheads="1"/>
          </p:cNvSpPr>
          <p:nvPr/>
        </p:nvSpPr>
        <p:spPr bwMode="auto">
          <a:xfrm>
            <a:off x="0" y="5397500"/>
            <a:ext cx="9159875" cy="1587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8" name="Line 119"/>
          <p:cNvSpPr>
            <a:spLocks noChangeShapeType="1"/>
          </p:cNvSpPr>
          <p:nvPr/>
        </p:nvSpPr>
        <p:spPr bwMode="auto">
          <a:xfrm>
            <a:off x="0" y="5661025"/>
            <a:ext cx="9144000" cy="1588"/>
          </a:xfrm>
          <a:prstGeom prst="line">
            <a:avLst/>
          </a:prstGeom>
          <a:noFill/>
          <a:ln w="0" cap="sq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29" name="Rectangle 120"/>
          <p:cNvSpPr>
            <a:spLocks noChangeArrowheads="1"/>
          </p:cNvSpPr>
          <p:nvPr/>
        </p:nvSpPr>
        <p:spPr bwMode="auto">
          <a:xfrm>
            <a:off x="0" y="5661025"/>
            <a:ext cx="9159875" cy="1587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30" name="Line 121"/>
          <p:cNvSpPr>
            <a:spLocks noChangeShapeType="1"/>
          </p:cNvSpPr>
          <p:nvPr/>
        </p:nvSpPr>
        <p:spPr bwMode="auto">
          <a:xfrm>
            <a:off x="9144000" y="5708650"/>
            <a:ext cx="1588" cy="1588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31" name="Rectangle 122"/>
          <p:cNvSpPr>
            <a:spLocks noChangeArrowheads="1"/>
          </p:cNvSpPr>
          <p:nvPr/>
        </p:nvSpPr>
        <p:spPr bwMode="auto">
          <a:xfrm>
            <a:off x="9144000" y="5924550"/>
            <a:ext cx="15875" cy="1428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32" name="Line 123"/>
          <p:cNvSpPr>
            <a:spLocks noChangeShapeType="1"/>
          </p:cNvSpPr>
          <p:nvPr/>
        </p:nvSpPr>
        <p:spPr bwMode="auto">
          <a:xfrm>
            <a:off x="0" y="6188075"/>
            <a:ext cx="9144000" cy="1588"/>
          </a:xfrm>
          <a:prstGeom prst="line">
            <a:avLst/>
          </a:prstGeom>
          <a:noFill/>
          <a:ln w="0" cap="sq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33" name="Rectangle 124"/>
          <p:cNvSpPr>
            <a:spLocks noChangeArrowheads="1"/>
          </p:cNvSpPr>
          <p:nvPr/>
        </p:nvSpPr>
        <p:spPr bwMode="auto">
          <a:xfrm>
            <a:off x="0" y="6188075"/>
            <a:ext cx="9159875" cy="1428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34" name="Line 125"/>
          <p:cNvSpPr>
            <a:spLocks noChangeShapeType="1"/>
          </p:cNvSpPr>
          <p:nvPr/>
        </p:nvSpPr>
        <p:spPr bwMode="auto">
          <a:xfrm>
            <a:off x="0" y="6248400"/>
            <a:ext cx="9144000" cy="1588"/>
          </a:xfrm>
          <a:prstGeom prst="line">
            <a:avLst/>
          </a:prstGeom>
          <a:noFill/>
          <a:ln w="0" cap="sq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35" name="Rectangle 126"/>
          <p:cNvSpPr>
            <a:spLocks noChangeArrowheads="1"/>
          </p:cNvSpPr>
          <p:nvPr/>
        </p:nvSpPr>
        <p:spPr bwMode="auto">
          <a:xfrm>
            <a:off x="0" y="6450013"/>
            <a:ext cx="9159875" cy="158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136" name="Rectangle 127"/>
          <p:cNvSpPr>
            <a:spLocks noChangeArrowheads="1"/>
          </p:cNvSpPr>
          <p:nvPr/>
        </p:nvSpPr>
        <p:spPr bwMode="auto">
          <a:xfrm>
            <a:off x="762000" y="1816100"/>
            <a:ext cx="1719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=y*b+y^2*z</a:t>
            </a:r>
          </a:p>
        </p:txBody>
      </p:sp>
      <p:sp>
        <p:nvSpPr>
          <p:cNvPr id="43137" name="Rectangle 128"/>
          <p:cNvSpPr>
            <a:spLocks noChangeArrowheads="1"/>
          </p:cNvSpPr>
          <p:nvPr/>
        </p:nvSpPr>
        <p:spPr bwMode="auto">
          <a:xfrm>
            <a:off x="1447800" y="2349500"/>
            <a:ext cx="2846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=2*y*(1+z^2)^0.5 +b</a:t>
            </a:r>
          </a:p>
        </p:txBody>
      </p:sp>
      <p:sp>
        <p:nvSpPr>
          <p:cNvPr id="43138" name="Rectangle 129"/>
          <p:cNvSpPr>
            <a:spLocks noChangeArrowheads="1"/>
          </p:cNvSpPr>
          <p:nvPr/>
        </p:nvSpPr>
        <p:spPr bwMode="auto">
          <a:xfrm>
            <a:off x="2133600" y="2882900"/>
            <a:ext cx="830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=A/P</a:t>
            </a:r>
          </a:p>
        </p:txBody>
      </p:sp>
      <p:sp>
        <p:nvSpPr>
          <p:cNvPr id="43139" name="Rectangle 130"/>
          <p:cNvSpPr>
            <a:spLocks noChangeArrowheads="1"/>
          </p:cNvSpPr>
          <p:nvPr/>
        </p:nvSpPr>
        <p:spPr bwMode="auto">
          <a:xfrm>
            <a:off x="2819400" y="3416300"/>
            <a:ext cx="881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=Q/A</a:t>
            </a:r>
          </a:p>
        </p:txBody>
      </p:sp>
      <p:sp>
        <p:nvSpPr>
          <p:cNvPr id="43140" name="Rectangle 131"/>
          <p:cNvSpPr>
            <a:spLocks noChangeArrowheads="1"/>
          </p:cNvSpPr>
          <p:nvPr/>
        </p:nvSpPr>
        <p:spPr bwMode="auto">
          <a:xfrm>
            <a:off x="3429000" y="3873500"/>
            <a:ext cx="2554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=(n*V)^2/Rh^(4/3)</a:t>
            </a:r>
          </a:p>
        </p:txBody>
      </p:sp>
      <p:sp>
        <p:nvSpPr>
          <p:cNvPr id="43141" name="Rectangle 132"/>
          <p:cNvSpPr>
            <a:spLocks noChangeArrowheads="1"/>
          </p:cNvSpPr>
          <p:nvPr/>
        </p:nvSpPr>
        <p:spPr bwMode="auto">
          <a:xfrm>
            <a:off x="4267200" y="4330700"/>
            <a:ext cx="2143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=y+(V^2)/(2*g)</a:t>
            </a:r>
          </a:p>
        </p:txBody>
      </p:sp>
      <p:sp>
        <p:nvSpPr>
          <p:cNvPr id="43142" name="Line 133"/>
          <p:cNvSpPr>
            <a:spLocks noChangeShapeType="1"/>
          </p:cNvSpPr>
          <p:nvPr/>
        </p:nvSpPr>
        <p:spPr bwMode="auto">
          <a:xfrm>
            <a:off x="838200" y="2197100"/>
            <a:ext cx="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43" name="Line 134"/>
          <p:cNvSpPr>
            <a:spLocks noChangeShapeType="1"/>
          </p:cNvSpPr>
          <p:nvPr/>
        </p:nvSpPr>
        <p:spPr bwMode="auto">
          <a:xfrm>
            <a:off x="1600200" y="2806700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44" name="Line 135"/>
          <p:cNvSpPr>
            <a:spLocks noChangeShapeType="1"/>
          </p:cNvSpPr>
          <p:nvPr/>
        </p:nvSpPr>
        <p:spPr bwMode="auto">
          <a:xfrm>
            <a:off x="2362200" y="32639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45" name="Line 136"/>
          <p:cNvSpPr>
            <a:spLocks noChangeShapeType="1"/>
          </p:cNvSpPr>
          <p:nvPr/>
        </p:nvSpPr>
        <p:spPr bwMode="auto">
          <a:xfrm>
            <a:off x="3048000" y="38735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46" name="Line 137"/>
          <p:cNvSpPr>
            <a:spLocks noChangeShapeType="1"/>
          </p:cNvSpPr>
          <p:nvPr/>
        </p:nvSpPr>
        <p:spPr bwMode="auto">
          <a:xfrm>
            <a:off x="3733800" y="43307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47" name="Line 138"/>
          <p:cNvSpPr>
            <a:spLocks noChangeShapeType="1"/>
          </p:cNvSpPr>
          <p:nvPr/>
        </p:nvSpPr>
        <p:spPr bwMode="auto">
          <a:xfrm>
            <a:off x="4572000" y="47879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48" name="Line 139"/>
          <p:cNvSpPr>
            <a:spLocks noChangeShapeType="1"/>
          </p:cNvSpPr>
          <p:nvPr/>
        </p:nvSpPr>
        <p:spPr bwMode="auto">
          <a:xfrm>
            <a:off x="5105400" y="51689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3010" name="Object 140">
            <a:hlinkClick r:id="" action="ppaction://ole?verb=0"/>
          </p:cNvPr>
          <p:cNvGraphicFramePr>
            <a:graphicFrameLocks/>
          </p:cNvGraphicFramePr>
          <p:nvPr/>
        </p:nvGraphicFramePr>
        <p:xfrm>
          <a:off x="5380038" y="2120900"/>
          <a:ext cx="3357562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Equation" r:id="rId3" imgW="3377880" imgH="1536480" progId="Equation.3">
                  <p:embed/>
                </p:oleObj>
              </mc:Choice>
              <mc:Fallback>
                <p:oleObj name="Equation" r:id="rId3" imgW="3377880" imgH="1536480" progId="Equation.3">
                  <p:embed/>
                  <p:pic>
                    <p:nvPicPr>
                      <p:cNvPr id="0" name="Object 14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8" y="2120900"/>
                        <a:ext cx="3357562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Standard Step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585200" cy="4114800"/>
          </a:xfrm>
          <a:noFill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sz="2800" smtClean="0"/>
              <a:t>Given a depth at one location, determine the depth at a second given location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Step size (</a:t>
            </a:r>
            <a:r>
              <a:rPr lang="en-US" sz="2800" smtClean="0">
                <a:sym typeface="Symbol" pitchFamily="18" charset="2"/>
              </a:rPr>
              <a:t></a:t>
            </a:r>
            <a:r>
              <a:rPr lang="en-US" sz="2800" smtClean="0"/>
              <a:t>x) must be small enough so that changes in water depth aren’t very large. Otherwise estimates of the friction slope and the velocity head are inaccurate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Can solve in upstream or downstream direction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Usually solved upstream for subcritical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Usually solved downstream for supercritical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Find a depth that satisfies the energy equation</a:t>
            </a:r>
          </a:p>
        </p:txBody>
      </p:sp>
      <p:graphicFrame>
        <p:nvGraphicFramePr>
          <p:cNvPr id="44034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316163" y="5713413"/>
          <a:ext cx="466725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Equation" r:id="rId3" imgW="4686120" imgH="977760" progId="Equation.3">
                  <p:embed/>
                </p:oleObj>
              </mc:Choice>
              <mc:Fallback>
                <p:oleObj name="Equation" r:id="rId3" imgW="4686120" imgH="97776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5713413"/>
                        <a:ext cx="4667250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5000" y="1879600"/>
            <a:ext cx="8128000" cy="4114800"/>
          </a:xfrm>
          <a:noFill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sz="2800" smtClean="0"/>
              <a:t>Given a long channel of </a:t>
            </a:r>
            <a:br>
              <a:rPr lang="en-US" sz="2800" smtClean="0"/>
            </a:br>
            <a:r>
              <a:rPr lang="en-US" sz="2800" smtClean="0"/>
              <a:t>constant slope and cross </a:t>
            </a:r>
            <a:br>
              <a:rPr lang="en-US" sz="2800" smtClean="0"/>
            </a:br>
            <a:r>
              <a:rPr lang="en-US" sz="2800" smtClean="0"/>
              <a:t>section find the relationship </a:t>
            </a:r>
            <a:br>
              <a:rPr lang="en-US" sz="2800" smtClean="0"/>
            </a:br>
            <a:r>
              <a:rPr lang="en-US" sz="2800" smtClean="0"/>
              <a:t>between discharge and depth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Assume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Steady Uniform Flow - ___ _____________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prismatic channel (no change in _________ with distance)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Use Energy, Momentum, Empirical or Dimensional Analysis?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What controls depth given a discharge?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Why doesn’t the flow accelerate?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Open Channel Flow: Discharge/Depth Relationship </a:t>
            </a:r>
          </a:p>
        </p:txBody>
      </p:sp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8347075" y="3227388"/>
            <a:ext cx="19843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800"/>
              <a:t>P</a:t>
            </a:r>
            <a:endParaRPr lang="en-US" sz="3600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4341813" y="3906838"/>
            <a:ext cx="2341562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800">
                <a:solidFill>
                  <a:schemeClr val="folHlink"/>
                </a:solidFill>
              </a:rPr>
              <a:t>no acceleration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5367338" y="4300538"/>
            <a:ext cx="1525587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geometry</a:t>
            </a:r>
          </a:p>
        </p:txBody>
      </p:sp>
      <p:sp>
        <p:nvSpPr>
          <p:cNvPr id="1032" name="Freeform 7"/>
          <p:cNvSpPr>
            <a:spLocks/>
          </p:cNvSpPr>
          <p:nvPr/>
        </p:nvSpPr>
        <p:spPr bwMode="auto">
          <a:xfrm>
            <a:off x="5562600" y="2413000"/>
            <a:ext cx="3009900" cy="1517650"/>
          </a:xfrm>
          <a:custGeom>
            <a:avLst/>
            <a:gdLst>
              <a:gd name="T0" fmla="*/ 0 w 1896"/>
              <a:gd name="T1" fmla="*/ 0 h 956"/>
              <a:gd name="T2" fmla="*/ 496 w 1896"/>
              <a:gd name="T3" fmla="*/ 704 h 956"/>
              <a:gd name="T4" fmla="*/ 832 w 1896"/>
              <a:gd name="T5" fmla="*/ 744 h 956"/>
              <a:gd name="T6" fmla="*/ 1352 w 1896"/>
              <a:gd name="T7" fmla="*/ 832 h 956"/>
              <a:gd name="T8" fmla="*/ 1896 w 1896"/>
              <a:gd name="T9" fmla="*/ 0 h 956"/>
              <a:gd name="T10" fmla="*/ 0 w 1896"/>
              <a:gd name="T11" fmla="*/ 0 h 9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96"/>
              <a:gd name="T19" fmla="*/ 0 h 956"/>
              <a:gd name="T20" fmla="*/ 1896 w 1896"/>
              <a:gd name="T21" fmla="*/ 956 h 9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96" h="956">
                <a:moveTo>
                  <a:pt x="0" y="0"/>
                </a:moveTo>
                <a:cubicBezTo>
                  <a:pt x="120" y="336"/>
                  <a:pt x="357" y="580"/>
                  <a:pt x="496" y="704"/>
                </a:cubicBezTo>
                <a:cubicBezTo>
                  <a:pt x="635" y="828"/>
                  <a:pt x="689" y="723"/>
                  <a:pt x="832" y="744"/>
                </a:cubicBezTo>
                <a:cubicBezTo>
                  <a:pt x="975" y="765"/>
                  <a:pt x="1175" y="956"/>
                  <a:pt x="1352" y="832"/>
                </a:cubicBezTo>
                <a:cubicBezTo>
                  <a:pt x="1529" y="708"/>
                  <a:pt x="1856" y="336"/>
                  <a:pt x="1896" y="0"/>
                </a:cubicBezTo>
                <a:cubicBezTo>
                  <a:pt x="296" y="0"/>
                  <a:pt x="1624" y="8"/>
                  <a:pt x="0" y="0"/>
                </a:cubicBezTo>
                <a:close/>
              </a:path>
            </a:pathLst>
          </a:custGeom>
          <a:solidFill>
            <a:schemeClr val="hlink"/>
          </a:solidFill>
          <a:ln w="12700" cap="flat" cmpd="sng">
            <a:noFill/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3" name="Line 8"/>
          <p:cNvSpPr>
            <a:spLocks noChangeShapeType="1"/>
          </p:cNvSpPr>
          <p:nvPr/>
        </p:nvSpPr>
        <p:spPr bwMode="auto">
          <a:xfrm>
            <a:off x="5556250" y="2403475"/>
            <a:ext cx="30067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" name="Freeform 9"/>
          <p:cNvSpPr>
            <a:spLocks/>
          </p:cNvSpPr>
          <p:nvPr/>
        </p:nvSpPr>
        <p:spPr bwMode="auto">
          <a:xfrm>
            <a:off x="4826000" y="2006600"/>
            <a:ext cx="4254500" cy="1843088"/>
          </a:xfrm>
          <a:custGeom>
            <a:avLst/>
            <a:gdLst>
              <a:gd name="T0" fmla="*/ 0 w 2680"/>
              <a:gd name="T1" fmla="*/ 8 h 1161"/>
              <a:gd name="T2" fmla="*/ 464 w 2680"/>
              <a:gd name="T3" fmla="*/ 248 h 1161"/>
              <a:gd name="T4" fmla="*/ 1048 w 2680"/>
              <a:gd name="T5" fmla="*/ 1024 h 1161"/>
              <a:gd name="T6" fmla="*/ 1248 w 2680"/>
              <a:gd name="T7" fmla="*/ 992 h 1161"/>
              <a:gd name="T8" fmla="*/ 1688 w 2680"/>
              <a:gd name="T9" fmla="*/ 1136 h 1161"/>
              <a:gd name="T10" fmla="*/ 2360 w 2680"/>
              <a:gd name="T11" fmla="*/ 240 h 1161"/>
              <a:gd name="T12" fmla="*/ 2680 w 2680"/>
              <a:gd name="T13" fmla="*/ 0 h 11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80"/>
              <a:gd name="T22" fmla="*/ 0 h 1161"/>
              <a:gd name="T23" fmla="*/ 2680 w 2680"/>
              <a:gd name="T24" fmla="*/ 1161 h 11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80" h="1161">
                <a:moveTo>
                  <a:pt x="0" y="8"/>
                </a:moveTo>
                <a:cubicBezTo>
                  <a:pt x="144" y="43"/>
                  <a:pt x="377" y="21"/>
                  <a:pt x="464" y="248"/>
                </a:cubicBezTo>
                <a:cubicBezTo>
                  <a:pt x="576" y="520"/>
                  <a:pt x="856" y="952"/>
                  <a:pt x="1048" y="1024"/>
                </a:cubicBezTo>
                <a:cubicBezTo>
                  <a:pt x="1148" y="1060"/>
                  <a:pt x="1141" y="973"/>
                  <a:pt x="1248" y="992"/>
                </a:cubicBezTo>
                <a:cubicBezTo>
                  <a:pt x="1355" y="1011"/>
                  <a:pt x="1629" y="1161"/>
                  <a:pt x="1688" y="1136"/>
                </a:cubicBezTo>
                <a:cubicBezTo>
                  <a:pt x="2080" y="976"/>
                  <a:pt x="2328" y="456"/>
                  <a:pt x="2360" y="240"/>
                </a:cubicBezTo>
                <a:cubicBezTo>
                  <a:pt x="2392" y="24"/>
                  <a:pt x="2602" y="25"/>
                  <a:pt x="2680" y="0"/>
                </a:cubicBezTo>
              </a:path>
            </a:pathLst>
          </a:custGeom>
          <a:noFill/>
          <a:ln w="76200" cap="flat" cmpd="sng">
            <a:pattFill prst="dkUpDiag">
              <a:fgClr>
                <a:schemeClr val="accent1"/>
              </a:fgClr>
              <a:bgClr>
                <a:schemeClr val="bg1"/>
              </a:bgClr>
            </a:patt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6103938" y="6091238"/>
            <a:ext cx="21653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Force balance</a:t>
            </a:r>
          </a:p>
        </p:txBody>
      </p:sp>
      <p:sp>
        <p:nvSpPr>
          <p:cNvPr id="1036" name="Line 11"/>
          <p:cNvSpPr>
            <a:spLocks noChangeShapeType="1"/>
          </p:cNvSpPr>
          <p:nvPr/>
        </p:nvSpPr>
        <p:spPr bwMode="auto">
          <a:xfrm>
            <a:off x="6159500" y="6553200"/>
            <a:ext cx="2044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7" name="Freeform 12"/>
          <p:cNvSpPr>
            <a:spLocks/>
          </p:cNvSpPr>
          <p:nvPr/>
        </p:nvSpPr>
        <p:spPr bwMode="auto">
          <a:xfrm>
            <a:off x="6977063" y="2228850"/>
            <a:ext cx="331787" cy="174625"/>
          </a:xfrm>
          <a:custGeom>
            <a:avLst/>
            <a:gdLst>
              <a:gd name="T0" fmla="*/ 0 w 416"/>
              <a:gd name="T1" fmla="*/ 0 h 221"/>
              <a:gd name="T2" fmla="*/ 205 w 416"/>
              <a:gd name="T3" fmla="*/ 221 h 221"/>
              <a:gd name="T4" fmla="*/ 416 w 416"/>
              <a:gd name="T5" fmla="*/ 0 h 221"/>
              <a:gd name="T6" fmla="*/ 0 w 416"/>
              <a:gd name="T7" fmla="*/ 0 h 221"/>
              <a:gd name="T8" fmla="*/ 0 60000 65536"/>
              <a:gd name="T9" fmla="*/ 0 60000 65536"/>
              <a:gd name="T10" fmla="*/ 0 60000 65536"/>
              <a:gd name="T11" fmla="*/ 0 60000 65536"/>
              <a:gd name="T12" fmla="*/ 0 w 416"/>
              <a:gd name="T13" fmla="*/ 0 h 221"/>
              <a:gd name="T14" fmla="*/ 416 w 416"/>
              <a:gd name="T15" fmla="*/ 221 h 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6" h="221">
                <a:moveTo>
                  <a:pt x="0" y="0"/>
                </a:moveTo>
                <a:lnTo>
                  <a:pt x="205" y="221"/>
                </a:lnTo>
                <a:lnTo>
                  <a:pt x="416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7038975" y="2733675"/>
            <a:ext cx="257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800"/>
              <a:t>A</a:t>
            </a:r>
            <a:endParaRPr lang="en-US" sz="3600"/>
          </a:p>
        </p:txBody>
      </p:sp>
      <p:graphicFrame>
        <p:nvGraphicFramePr>
          <p:cNvPr id="8206" name="Object 14"/>
          <p:cNvGraphicFramePr>
            <a:graphicFrameLocks noChangeAspect="1"/>
          </p:cNvGraphicFramePr>
          <p:nvPr/>
        </p:nvGraphicFramePr>
        <p:xfrm>
          <a:off x="7797800" y="5554663"/>
          <a:ext cx="13462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1346040" imgH="723600" progId="Equation.3">
                  <p:embed/>
                </p:oleObj>
              </mc:Choice>
              <mc:Fallback>
                <p:oleObj name="Equation" r:id="rId3" imgW="1346040" imgH="723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5554663"/>
                        <a:ext cx="13462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9144000" y="3478213"/>
            <a:ext cx="38417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folHlink"/>
                </a:solidFill>
              </a:rPr>
              <a:t>Compare with pipe flow</a:t>
            </a: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9144000" y="4022725"/>
            <a:ext cx="713263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folHlink"/>
                </a:solidFill>
              </a:rPr>
              <a:t>What does momentum give us?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9144000" y="4567238"/>
            <a:ext cx="5303838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folHlink"/>
                </a:solidFill>
              </a:rPr>
              <a:t>What did energy equation give us?</a:t>
            </a: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9144000" y="5111750"/>
            <a:ext cx="5851525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folHlink"/>
                </a:solidFill>
              </a:rPr>
              <a:t>What did dimensional analysis give us?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61875 0.236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0" y="118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80417 0.1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00" y="81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0.69792 0.0777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0" y="39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85185E-6 L -0.73542 0.0027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00" y="1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autoUpdateAnimBg="0"/>
      <p:bldP spid="8198" grpId="0" build="p" autoUpdateAnimBg="0"/>
      <p:bldP spid="8202" grpId="0" build="p" autoUpdateAnimBg="0"/>
      <p:bldP spid="8207" grpId="0" autoUpdateAnimBg="0"/>
      <p:bldP spid="8208" grpId="0" autoUpdateAnimBg="0"/>
      <p:bldP spid="8209" grpId="0" autoUpdateAnimBg="0"/>
      <p:bldP spid="8210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3498850" y="1816100"/>
          <a:ext cx="5422900" cy="417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curves are available?</a:t>
            </a:r>
            <a:br>
              <a:rPr lang="en-US" smtClean="0"/>
            </a:br>
            <a:r>
              <a:rPr lang="en-US" smtClean="0"/>
              <a:t>Steep Slope</a:t>
            </a:r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196850" y="2466975"/>
          <a:ext cx="266065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Photo Editor Photo" r:id="rId4" imgW="4161905" imgH="4505954" progId="">
                  <p:embed/>
                </p:oleObj>
              </mc:Choice>
              <mc:Fallback>
                <p:oleObj name="Photo Editor Photo" r:id="rId4" imgW="4161905" imgH="4505954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" y="2466975"/>
                        <a:ext cx="2660650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6640513" y="2724150"/>
            <a:ext cx="503237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/>
              <a:t>S</a:t>
            </a:r>
            <a:r>
              <a:rPr lang="en-US" sz="2800" b="1" baseline="-25000"/>
              <a:t>1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5492750" y="3429000"/>
            <a:ext cx="50323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/>
              <a:t>S</a:t>
            </a:r>
            <a:r>
              <a:rPr lang="en-US" sz="2800" b="1" baseline="-25000"/>
              <a:t>3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642938" y="5911850"/>
            <a:ext cx="7467600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Is there a curve between y</a:t>
            </a:r>
            <a:r>
              <a:rPr lang="en-US" sz="2800" baseline="-25000"/>
              <a:t>c</a:t>
            </a:r>
            <a:r>
              <a:rPr lang="en-US" sz="2800"/>
              <a:t> and y</a:t>
            </a:r>
            <a:r>
              <a:rPr lang="en-US" sz="2800" baseline="-25000"/>
              <a:t>n</a:t>
            </a:r>
            <a:r>
              <a:rPr lang="en-US" sz="2800"/>
              <a:t> that increases in depth in the downstream direction? ______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5991225" y="6338888"/>
            <a:ext cx="81756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NO!</a:t>
            </a:r>
          </a:p>
        </p:txBody>
      </p:sp>
      <p:grpSp>
        <p:nvGrpSpPr>
          <p:cNvPr id="45065" name="Group 9"/>
          <p:cNvGrpSpPr>
            <a:grpSpLocks/>
          </p:cNvGrpSpPr>
          <p:nvPr/>
        </p:nvGrpSpPr>
        <p:grpSpPr bwMode="auto">
          <a:xfrm>
            <a:off x="1858963" y="4505325"/>
            <a:ext cx="420687" cy="396875"/>
            <a:chOff x="1171" y="2422"/>
            <a:chExt cx="265" cy="250"/>
          </a:xfrm>
        </p:grpSpPr>
        <p:sp>
          <p:nvSpPr>
            <p:cNvPr id="45066" name="Rectangle 10"/>
            <p:cNvSpPr>
              <a:spLocks noChangeArrowheads="1"/>
            </p:cNvSpPr>
            <p:nvPr/>
          </p:nvSpPr>
          <p:spPr bwMode="auto">
            <a:xfrm>
              <a:off x="1218" y="2545"/>
              <a:ext cx="133" cy="1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7" name="Text Box 11"/>
            <p:cNvSpPr txBox="1">
              <a:spLocks noChangeArrowheads="1"/>
            </p:cNvSpPr>
            <p:nvPr/>
          </p:nvSpPr>
          <p:spPr bwMode="auto">
            <a:xfrm>
              <a:off x="1171" y="2422"/>
              <a:ext cx="26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i="1">
                  <a:solidFill>
                    <a:schemeClr val="tx2"/>
                  </a:solidFill>
                </a:rPr>
                <a:t>y</a:t>
              </a:r>
              <a:r>
                <a:rPr lang="en-US" sz="2000" i="1" baseline="-25000">
                  <a:solidFill>
                    <a:schemeClr val="tx2"/>
                  </a:solidFill>
                </a:rPr>
                <a:t>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build="p" autoUpdateAnimBg="0"/>
      <p:bldP spid="54277" grpId="0" build="p" autoUpdateAnimBg="0"/>
      <p:bldP spid="54278" grpId="0" build="p" autoUpdateAnimBg="0"/>
      <p:bldP spid="54280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4113213" y="3094038"/>
          <a:ext cx="4945062" cy="3567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Mild Slope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475" y="1954213"/>
            <a:ext cx="8321675" cy="4114800"/>
          </a:xfrm>
        </p:spPr>
        <p:txBody>
          <a:bodyPr/>
          <a:lstStyle/>
          <a:p>
            <a:r>
              <a:rPr lang="en-US" smtClean="0"/>
              <a:t>If the slope is mild, the depth is less than the critical depth, what happens next?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346075" y="3571875"/>
            <a:ext cx="314483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Rapidly varied flow!</a:t>
            </a:r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6953250" y="4171950"/>
            <a:ext cx="285750" cy="552450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346075" y="4371975"/>
            <a:ext cx="3771900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When dy/dx is large then V isn’t normal to cs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346075" y="5599113"/>
            <a:ext cx="3829050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Hydraulic jump! Check conjugate depths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1" grpId="0"/>
      <p:bldP spid="55302" grpId="0" animBg="1"/>
      <p:bldP spid="55303" grpId="0"/>
      <p:bldP spid="5530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 Surface Profiles:</a:t>
            </a:r>
            <a:br>
              <a:rPr lang="en-US" smtClean="0"/>
            </a:br>
            <a:r>
              <a:rPr lang="en-US" smtClean="0"/>
              <a:t>Putting It All Together</a:t>
            </a:r>
          </a:p>
        </p:txBody>
      </p:sp>
      <p:grpSp>
        <p:nvGrpSpPr>
          <p:cNvPr id="68611" name="Group 3"/>
          <p:cNvGrpSpPr>
            <a:grpSpLocks/>
          </p:cNvGrpSpPr>
          <p:nvPr/>
        </p:nvGrpSpPr>
        <p:grpSpPr bwMode="auto">
          <a:xfrm>
            <a:off x="1330325" y="1924050"/>
            <a:ext cx="6421438" cy="2857500"/>
            <a:chOff x="1056" y="1080"/>
            <a:chExt cx="4045" cy="1800"/>
          </a:xfrm>
        </p:grpSpPr>
        <p:grpSp>
          <p:nvGrpSpPr>
            <p:cNvPr id="68614" name="Group 4"/>
            <p:cNvGrpSpPr>
              <a:grpSpLocks/>
            </p:cNvGrpSpPr>
            <p:nvPr/>
          </p:nvGrpSpPr>
          <p:grpSpPr bwMode="auto">
            <a:xfrm>
              <a:off x="1056" y="2512"/>
              <a:ext cx="1600" cy="48"/>
              <a:chOff x="2148" y="2272"/>
              <a:chExt cx="3568" cy="48"/>
            </a:xfrm>
          </p:grpSpPr>
          <p:sp>
            <p:nvSpPr>
              <p:cNvPr id="68629" name="Line 5"/>
              <p:cNvSpPr>
                <a:spLocks noChangeShapeType="1"/>
              </p:cNvSpPr>
              <p:nvPr/>
            </p:nvSpPr>
            <p:spPr bwMode="auto">
              <a:xfrm>
                <a:off x="2148" y="2272"/>
                <a:ext cx="35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630" name="Line 6"/>
              <p:cNvSpPr>
                <a:spLocks noChangeShapeType="1"/>
              </p:cNvSpPr>
              <p:nvPr/>
            </p:nvSpPr>
            <p:spPr bwMode="auto">
              <a:xfrm>
                <a:off x="2176" y="2320"/>
                <a:ext cx="3512" cy="0"/>
              </a:xfrm>
              <a:prstGeom prst="line">
                <a:avLst/>
              </a:prstGeom>
              <a:noFill/>
              <a:ln w="101600">
                <a:pattFill prst="wdUpDiag">
                  <a:fgClr>
                    <a:schemeClr val="tx1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8615" name="Freeform 7"/>
            <p:cNvSpPr>
              <a:spLocks/>
            </p:cNvSpPr>
            <p:nvPr/>
          </p:nvSpPr>
          <p:spPr bwMode="auto">
            <a:xfrm>
              <a:off x="1064" y="1224"/>
              <a:ext cx="1608" cy="1280"/>
            </a:xfrm>
            <a:custGeom>
              <a:avLst/>
              <a:gdLst>
                <a:gd name="T0" fmla="*/ 1608 w 1608"/>
                <a:gd name="T1" fmla="*/ 0 h 1280"/>
                <a:gd name="T2" fmla="*/ 0 w 1608"/>
                <a:gd name="T3" fmla="*/ 0 h 1280"/>
                <a:gd name="T4" fmla="*/ 0 w 1608"/>
                <a:gd name="T5" fmla="*/ 1280 h 1280"/>
                <a:gd name="T6" fmla="*/ 1608 w 1608"/>
                <a:gd name="T7" fmla="*/ 1280 h 1280"/>
                <a:gd name="T8" fmla="*/ 1608 w 1608"/>
                <a:gd name="T9" fmla="*/ 0 h 1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8"/>
                <a:gd name="T16" fmla="*/ 0 h 1280"/>
                <a:gd name="T17" fmla="*/ 1608 w 1608"/>
                <a:gd name="T18" fmla="*/ 1280 h 1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8" h="1280">
                  <a:moveTo>
                    <a:pt x="1608" y="0"/>
                  </a:moveTo>
                  <a:lnTo>
                    <a:pt x="0" y="0"/>
                  </a:lnTo>
                  <a:lnTo>
                    <a:pt x="0" y="1280"/>
                  </a:lnTo>
                  <a:lnTo>
                    <a:pt x="1608" y="1280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616" name="Line 8"/>
            <p:cNvSpPr>
              <a:spLocks noChangeShapeType="1"/>
            </p:cNvSpPr>
            <p:nvPr/>
          </p:nvSpPr>
          <p:spPr bwMode="auto">
            <a:xfrm flipH="1">
              <a:off x="1056" y="1216"/>
              <a:ext cx="16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617" name="Line 9"/>
            <p:cNvSpPr>
              <a:spLocks noChangeShapeType="1"/>
            </p:cNvSpPr>
            <p:nvPr/>
          </p:nvSpPr>
          <p:spPr bwMode="auto">
            <a:xfrm>
              <a:off x="2672" y="1080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618" name="Line 10"/>
            <p:cNvSpPr>
              <a:spLocks noChangeShapeType="1"/>
            </p:cNvSpPr>
            <p:nvPr/>
          </p:nvSpPr>
          <p:spPr bwMode="auto">
            <a:xfrm flipV="1">
              <a:off x="1440" y="1216"/>
              <a:ext cx="0" cy="1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619" name="Text Box 11"/>
            <p:cNvSpPr txBox="1">
              <a:spLocks noChangeArrowheads="1"/>
            </p:cNvSpPr>
            <p:nvPr/>
          </p:nvSpPr>
          <p:spPr bwMode="auto">
            <a:xfrm>
              <a:off x="1243" y="1648"/>
              <a:ext cx="409" cy="28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2 m</a:t>
              </a:r>
            </a:p>
          </p:txBody>
        </p:sp>
        <p:sp>
          <p:nvSpPr>
            <p:cNvPr id="68620" name="Text Box 12"/>
            <p:cNvSpPr txBox="1">
              <a:spLocks noChangeArrowheads="1"/>
            </p:cNvSpPr>
            <p:nvPr/>
          </p:nvSpPr>
          <p:spPr bwMode="auto">
            <a:xfrm>
              <a:off x="1737" y="2144"/>
              <a:ext cx="590" cy="288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10 cm</a:t>
              </a:r>
            </a:p>
          </p:txBody>
        </p:sp>
        <p:grpSp>
          <p:nvGrpSpPr>
            <p:cNvPr id="68621" name="Group 13"/>
            <p:cNvGrpSpPr>
              <a:grpSpLocks/>
            </p:cNvGrpSpPr>
            <p:nvPr/>
          </p:nvGrpSpPr>
          <p:grpSpPr bwMode="auto">
            <a:xfrm rot="133462">
              <a:off x="2590" y="2560"/>
              <a:ext cx="2511" cy="47"/>
              <a:chOff x="2148" y="2272"/>
              <a:chExt cx="3568" cy="48"/>
            </a:xfrm>
          </p:grpSpPr>
          <p:sp>
            <p:nvSpPr>
              <p:cNvPr id="68627" name="Line 14"/>
              <p:cNvSpPr>
                <a:spLocks noChangeShapeType="1"/>
              </p:cNvSpPr>
              <p:nvPr/>
            </p:nvSpPr>
            <p:spPr bwMode="auto">
              <a:xfrm>
                <a:off x="2148" y="2272"/>
                <a:ext cx="35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628" name="Line 15"/>
              <p:cNvSpPr>
                <a:spLocks noChangeShapeType="1"/>
              </p:cNvSpPr>
              <p:nvPr/>
            </p:nvSpPr>
            <p:spPr bwMode="auto">
              <a:xfrm>
                <a:off x="2176" y="2320"/>
                <a:ext cx="3512" cy="0"/>
              </a:xfrm>
              <a:prstGeom prst="line">
                <a:avLst/>
              </a:prstGeom>
              <a:noFill/>
              <a:ln w="101600">
                <a:pattFill prst="wdUpDiag">
                  <a:fgClr>
                    <a:schemeClr val="tx1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8622" name="Text Box 16"/>
            <p:cNvSpPr txBox="1">
              <a:spLocks noChangeArrowheads="1"/>
            </p:cNvSpPr>
            <p:nvPr/>
          </p:nvSpPr>
          <p:spPr bwMode="auto">
            <a:xfrm rot="132257">
              <a:off x="3410" y="2592"/>
              <a:ext cx="86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S = 0.005</a:t>
              </a:r>
            </a:p>
          </p:txBody>
        </p:sp>
        <p:sp>
          <p:nvSpPr>
            <p:cNvPr id="68623" name="Text Box 17"/>
            <p:cNvSpPr txBox="1">
              <a:spLocks noChangeArrowheads="1"/>
            </p:cNvSpPr>
            <p:nvPr/>
          </p:nvSpPr>
          <p:spPr bwMode="auto">
            <a:xfrm>
              <a:off x="2793" y="1384"/>
              <a:ext cx="96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Sluice gate</a:t>
              </a:r>
            </a:p>
          </p:txBody>
        </p:sp>
        <p:sp>
          <p:nvSpPr>
            <p:cNvPr id="68624" name="Line 18"/>
            <p:cNvSpPr>
              <a:spLocks noChangeShapeType="1"/>
            </p:cNvSpPr>
            <p:nvPr/>
          </p:nvSpPr>
          <p:spPr bwMode="auto">
            <a:xfrm flipH="1">
              <a:off x="2688" y="1632"/>
              <a:ext cx="344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625" name="Line 19"/>
            <p:cNvSpPr>
              <a:spLocks noChangeShapeType="1"/>
            </p:cNvSpPr>
            <p:nvPr/>
          </p:nvSpPr>
          <p:spPr bwMode="auto">
            <a:xfrm>
              <a:off x="2280" y="2320"/>
              <a:ext cx="368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626" name="Text Box 20"/>
            <p:cNvSpPr txBox="1">
              <a:spLocks noChangeArrowheads="1"/>
            </p:cNvSpPr>
            <p:nvPr/>
          </p:nvSpPr>
          <p:spPr bwMode="auto">
            <a:xfrm>
              <a:off x="1554" y="1392"/>
              <a:ext cx="798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/>
                <a:t>reservoir</a:t>
              </a:r>
            </a:p>
          </p:txBody>
        </p:sp>
      </p:grpSp>
      <p:sp>
        <p:nvSpPr>
          <p:cNvPr id="68612" name="Text Box 21"/>
          <p:cNvSpPr txBox="1">
            <a:spLocks noChangeArrowheads="1"/>
          </p:cNvSpPr>
          <p:nvPr/>
        </p:nvSpPr>
        <p:spPr bwMode="auto">
          <a:xfrm>
            <a:off x="365125" y="4951413"/>
            <a:ext cx="824388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1 km downstream from gate there is a broad crested weir with P = 1 m. Draw the water surface profile.</a:t>
            </a:r>
          </a:p>
        </p:txBody>
      </p:sp>
      <p:sp>
        <p:nvSpPr>
          <p:cNvPr id="68613" name="AutoShape 2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29600" y="5989638"/>
            <a:ext cx="914400" cy="868362"/>
          </a:xfrm>
          <a:prstGeom prst="actionButtonHelp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2"/>
          <p:cNvSpPr>
            <a:spLocks noChangeShapeType="1"/>
          </p:cNvSpPr>
          <p:nvPr/>
        </p:nvSpPr>
        <p:spPr bwMode="auto">
          <a:xfrm flipV="1">
            <a:off x="1998663" y="4414838"/>
            <a:ext cx="392112" cy="4699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11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Wave Celerity</a:t>
            </a:r>
          </a:p>
        </p:txBody>
      </p:sp>
      <p:graphicFrame>
        <p:nvGraphicFramePr>
          <p:cNvPr id="4710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7800" y="5226050"/>
          <a:ext cx="15430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Equation" r:id="rId3" imgW="1562040" imgH="711000" progId="Equation.DSMT4">
                  <p:embed/>
                </p:oleObj>
              </mc:Choice>
              <mc:Fallback>
                <p:oleObj name="Equation" r:id="rId3" imgW="1562040" imgH="71100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5226050"/>
                        <a:ext cx="15430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2170113" y="5253038"/>
          <a:ext cx="2720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3" name="Equation" r:id="rId5" imgW="2743200" imgH="711000" progId="Equation.DSMT4">
                  <p:embed/>
                </p:oleObj>
              </mc:Choice>
              <mc:Fallback>
                <p:oleObj name="Equation" r:id="rId5" imgW="2743200" imgH="71100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113" y="5253038"/>
                        <a:ext cx="272097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357188" y="5980113"/>
          <a:ext cx="40481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4" name="Equation" r:id="rId7" imgW="4063680" imgH="711000" progId="Equation.DSMT4">
                  <p:embed/>
                </p:oleObj>
              </mc:Choice>
              <mc:Fallback>
                <p:oleObj name="Equation" r:id="rId7" imgW="4063680" imgH="71100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5980113"/>
                        <a:ext cx="404812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2" name="Rectangle 7"/>
          <p:cNvSpPr>
            <a:spLocks noChangeArrowheads="1"/>
          </p:cNvSpPr>
          <p:nvPr/>
        </p:nvSpPr>
        <p:spPr bwMode="auto">
          <a:xfrm>
            <a:off x="5656263" y="5237163"/>
            <a:ext cx="554037" cy="4540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F</a:t>
            </a:r>
            <a:r>
              <a:rPr lang="en-US" baseline="-25000"/>
              <a:t>p1</a:t>
            </a:r>
          </a:p>
        </p:txBody>
      </p:sp>
      <p:grpSp>
        <p:nvGrpSpPr>
          <p:cNvPr id="47113" name="Group 8"/>
          <p:cNvGrpSpPr>
            <a:grpSpLocks/>
          </p:cNvGrpSpPr>
          <p:nvPr/>
        </p:nvGrpSpPr>
        <p:grpSpPr bwMode="auto">
          <a:xfrm>
            <a:off x="623888" y="1782763"/>
            <a:ext cx="3973512" cy="2663825"/>
            <a:chOff x="393" y="995"/>
            <a:chExt cx="2503" cy="1678"/>
          </a:xfrm>
        </p:grpSpPr>
        <p:sp>
          <p:nvSpPr>
            <p:cNvPr id="47148" name="Freeform 9"/>
            <p:cNvSpPr>
              <a:spLocks/>
            </p:cNvSpPr>
            <p:nvPr/>
          </p:nvSpPr>
          <p:spPr bwMode="auto">
            <a:xfrm>
              <a:off x="544" y="1336"/>
              <a:ext cx="1800" cy="872"/>
            </a:xfrm>
            <a:custGeom>
              <a:avLst/>
              <a:gdLst>
                <a:gd name="T0" fmla="*/ 0 w 1800"/>
                <a:gd name="T1" fmla="*/ 104 h 872"/>
                <a:gd name="T2" fmla="*/ 728 w 1800"/>
                <a:gd name="T3" fmla="*/ 104 h 872"/>
                <a:gd name="T4" fmla="*/ 784 w 1800"/>
                <a:gd name="T5" fmla="*/ 40 h 872"/>
                <a:gd name="T6" fmla="*/ 840 w 1800"/>
                <a:gd name="T7" fmla="*/ 16 h 872"/>
                <a:gd name="T8" fmla="*/ 888 w 1800"/>
                <a:gd name="T9" fmla="*/ 0 h 872"/>
                <a:gd name="T10" fmla="*/ 984 w 1800"/>
                <a:gd name="T11" fmla="*/ 24 h 872"/>
                <a:gd name="T12" fmla="*/ 1032 w 1800"/>
                <a:gd name="T13" fmla="*/ 64 h 872"/>
                <a:gd name="T14" fmla="*/ 1104 w 1800"/>
                <a:gd name="T15" fmla="*/ 104 h 872"/>
                <a:gd name="T16" fmla="*/ 1800 w 1800"/>
                <a:gd name="T17" fmla="*/ 104 h 872"/>
                <a:gd name="T18" fmla="*/ 1800 w 1800"/>
                <a:gd name="T19" fmla="*/ 872 h 872"/>
                <a:gd name="T20" fmla="*/ 0 w 1800"/>
                <a:gd name="T21" fmla="*/ 864 h 872"/>
                <a:gd name="T22" fmla="*/ 0 w 1800"/>
                <a:gd name="T23" fmla="*/ 104 h 8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00"/>
                <a:gd name="T37" fmla="*/ 0 h 872"/>
                <a:gd name="T38" fmla="*/ 1800 w 1800"/>
                <a:gd name="T39" fmla="*/ 872 h 8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00" h="872">
                  <a:moveTo>
                    <a:pt x="0" y="104"/>
                  </a:moveTo>
                  <a:lnTo>
                    <a:pt x="728" y="104"/>
                  </a:lnTo>
                  <a:lnTo>
                    <a:pt x="784" y="40"/>
                  </a:lnTo>
                  <a:lnTo>
                    <a:pt x="840" y="16"/>
                  </a:lnTo>
                  <a:lnTo>
                    <a:pt x="888" y="0"/>
                  </a:lnTo>
                  <a:lnTo>
                    <a:pt x="984" y="24"/>
                  </a:lnTo>
                  <a:lnTo>
                    <a:pt x="1032" y="64"/>
                  </a:lnTo>
                  <a:lnTo>
                    <a:pt x="1104" y="104"/>
                  </a:lnTo>
                  <a:lnTo>
                    <a:pt x="1800" y="104"/>
                  </a:lnTo>
                  <a:lnTo>
                    <a:pt x="1800" y="872"/>
                  </a:lnTo>
                  <a:lnTo>
                    <a:pt x="0" y="86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149" name="Line 10"/>
            <p:cNvSpPr>
              <a:spLocks noChangeShapeType="1"/>
            </p:cNvSpPr>
            <p:nvPr/>
          </p:nvSpPr>
          <p:spPr bwMode="auto">
            <a:xfrm>
              <a:off x="580" y="2208"/>
              <a:ext cx="1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0" name="Freeform 11"/>
            <p:cNvSpPr>
              <a:spLocks/>
            </p:cNvSpPr>
            <p:nvPr/>
          </p:nvSpPr>
          <p:spPr bwMode="auto">
            <a:xfrm>
              <a:off x="528" y="1336"/>
              <a:ext cx="1777" cy="105"/>
            </a:xfrm>
            <a:custGeom>
              <a:avLst/>
              <a:gdLst>
                <a:gd name="T0" fmla="*/ 0 w 1777"/>
                <a:gd name="T1" fmla="*/ 104 h 105"/>
                <a:gd name="T2" fmla="*/ 624 w 1777"/>
                <a:gd name="T3" fmla="*/ 104 h 105"/>
                <a:gd name="T4" fmla="*/ 728 w 1777"/>
                <a:gd name="T5" fmla="*/ 96 h 105"/>
                <a:gd name="T6" fmla="*/ 808 w 1777"/>
                <a:gd name="T7" fmla="*/ 32 h 105"/>
                <a:gd name="T8" fmla="*/ 912 w 1777"/>
                <a:gd name="T9" fmla="*/ 0 h 105"/>
                <a:gd name="T10" fmla="*/ 992 w 1777"/>
                <a:gd name="T11" fmla="*/ 24 h 105"/>
                <a:gd name="T12" fmla="*/ 1072 w 1777"/>
                <a:gd name="T13" fmla="*/ 80 h 105"/>
                <a:gd name="T14" fmla="*/ 1160 w 1777"/>
                <a:gd name="T15" fmla="*/ 104 h 105"/>
                <a:gd name="T16" fmla="*/ 1776 w 1777"/>
                <a:gd name="T17" fmla="*/ 10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77"/>
                <a:gd name="T28" fmla="*/ 0 h 105"/>
                <a:gd name="T29" fmla="*/ 1777 w 1777"/>
                <a:gd name="T30" fmla="*/ 105 h 1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77" h="105">
                  <a:moveTo>
                    <a:pt x="0" y="104"/>
                  </a:moveTo>
                  <a:lnTo>
                    <a:pt x="624" y="104"/>
                  </a:lnTo>
                  <a:lnTo>
                    <a:pt x="728" y="96"/>
                  </a:lnTo>
                  <a:lnTo>
                    <a:pt x="808" y="32"/>
                  </a:lnTo>
                  <a:lnTo>
                    <a:pt x="912" y="0"/>
                  </a:lnTo>
                  <a:lnTo>
                    <a:pt x="992" y="24"/>
                  </a:lnTo>
                  <a:lnTo>
                    <a:pt x="1072" y="80"/>
                  </a:lnTo>
                  <a:lnTo>
                    <a:pt x="1160" y="104"/>
                  </a:lnTo>
                  <a:lnTo>
                    <a:pt x="1776" y="104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51" name="Line 12"/>
            <p:cNvSpPr>
              <a:spLocks noChangeShapeType="1"/>
            </p:cNvSpPr>
            <p:nvPr/>
          </p:nvSpPr>
          <p:spPr bwMode="auto">
            <a:xfrm>
              <a:off x="600" y="2256"/>
              <a:ext cx="1728" cy="0"/>
            </a:xfrm>
            <a:prstGeom prst="line">
              <a:avLst/>
            </a:prstGeom>
            <a:noFill/>
            <a:ln w="76200"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2" name="Line 13"/>
            <p:cNvSpPr>
              <a:spLocks noChangeShapeType="1"/>
            </p:cNvSpPr>
            <p:nvPr/>
          </p:nvSpPr>
          <p:spPr bwMode="auto">
            <a:xfrm>
              <a:off x="576" y="1444"/>
              <a:ext cx="0" cy="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3" name="Rectangle 14"/>
            <p:cNvSpPr>
              <a:spLocks noChangeArrowheads="1"/>
            </p:cNvSpPr>
            <p:nvPr/>
          </p:nvSpPr>
          <p:spPr bwMode="auto">
            <a:xfrm>
              <a:off x="2387" y="1667"/>
              <a:ext cx="509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y+</a:t>
              </a:r>
              <a:r>
                <a:rPr lang="en-US">
                  <a:latin typeface="Symbol" pitchFamily="18" charset="2"/>
                </a:rPr>
                <a:t></a:t>
              </a:r>
              <a:r>
                <a:rPr lang="en-US"/>
                <a:t>y</a:t>
              </a:r>
            </a:p>
          </p:txBody>
        </p:sp>
        <p:sp>
          <p:nvSpPr>
            <p:cNvPr id="47154" name="Line 15"/>
            <p:cNvSpPr>
              <a:spLocks noChangeShapeType="1"/>
            </p:cNvSpPr>
            <p:nvPr/>
          </p:nvSpPr>
          <p:spPr bwMode="auto">
            <a:xfrm>
              <a:off x="2400" y="1348"/>
              <a:ext cx="0" cy="8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5" name="Line 16"/>
            <p:cNvSpPr>
              <a:spLocks noChangeShapeType="1"/>
            </p:cNvSpPr>
            <p:nvPr/>
          </p:nvSpPr>
          <p:spPr bwMode="auto">
            <a:xfrm>
              <a:off x="1540" y="1344"/>
              <a:ext cx="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6" name="Rectangle 17"/>
            <p:cNvSpPr>
              <a:spLocks noChangeArrowheads="1"/>
            </p:cNvSpPr>
            <p:nvPr/>
          </p:nvSpPr>
          <p:spPr bwMode="auto">
            <a:xfrm>
              <a:off x="1427" y="1715"/>
              <a:ext cx="595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V+</a:t>
              </a:r>
              <a:r>
                <a:rPr lang="en-US">
                  <a:latin typeface="Symbol" pitchFamily="18" charset="2"/>
                </a:rPr>
                <a:t></a:t>
              </a:r>
              <a:r>
                <a:rPr lang="en-US"/>
                <a:t>V</a:t>
              </a:r>
            </a:p>
          </p:txBody>
        </p:sp>
        <p:sp>
          <p:nvSpPr>
            <p:cNvPr id="47157" name="Rectangle 18"/>
            <p:cNvSpPr>
              <a:spLocks noChangeArrowheads="1"/>
            </p:cNvSpPr>
            <p:nvPr/>
          </p:nvSpPr>
          <p:spPr bwMode="auto">
            <a:xfrm>
              <a:off x="868" y="1300"/>
              <a:ext cx="568" cy="904"/>
            </a:xfrm>
            <a:prstGeom prst="rect">
              <a:avLst/>
            </a:prstGeom>
            <a:noFill/>
            <a:ln w="12700">
              <a:pattFill prst="smCheck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8" name="Line 19"/>
            <p:cNvSpPr>
              <a:spLocks noChangeShapeType="1"/>
            </p:cNvSpPr>
            <p:nvPr/>
          </p:nvSpPr>
          <p:spPr bwMode="auto">
            <a:xfrm>
              <a:off x="868" y="196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9" name="Rectangle 20"/>
            <p:cNvSpPr>
              <a:spLocks noChangeArrowheads="1"/>
            </p:cNvSpPr>
            <p:nvPr/>
          </p:nvSpPr>
          <p:spPr bwMode="auto">
            <a:xfrm>
              <a:off x="851" y="1715"/>
              <a:ext cx="253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</a:t>
              </a:r>
            </a:p>
          </p:txBody>
        </p:sp>
        <p:sp>
          <p:nvSpPr>
            <p:cNvPr id="47160" name="Line 21"/>
            <p:cNvSpPr>
              <a:spLocks noChangeShapeType="1"/>
            </p:cNvSpPr>
            <p:nvPr/>
          </p:nvSpPr>
          <p:spPr bwMode="auto">
            <a:xfrm>
              <a:off x="1444" y="196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61" name="Line 22"/>
            <p:cNvSpPr>
              <a:spLocks noChangeShapeType="1"/>
            </p:cNvSpPr>
            <p:nvPr/>
          </p:nvSpPr>
          <p:spPr bwMode="auto">
            <a:xfrm>
              <a:off x="1444" y="124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62" name="Rectangle 23"/>
            <p:cNvSpPr>
              <a:spLocks noChangeArrowheads="1"/>
            </p:cNvSpPr>
            <p:nvPr/>
          </p:nvSpPr>
          <p:spPr bwMode="auto">
            <a:xfrm>
              <a:off x="1139" y="995"/>
              <a:ext cx="345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</a:t>
              </a:r>
              <a:r>
                <a:rPr lang="en-US" baseline="-25000"/>
                <a:t>w</a:t>
              </a:r>
            </a:p>
          </p:txBody>
        </p:sp>
        <p:sp>
          <p:nvSpPr>
            <p:cNvPr id="47163" name="Rectangle 24"/>
            <p:cNvSpPr>
              <a:spLocks noChangeArrowheads="1"/>
            </p:cNvSpPr>
            <p:nvPr/>
          </p:nvSpPr>
          <p:spPr bwMode="auto">
            <a:xfrm>
              <a:off x="659" y="2387"/>
              <a:ext cx="1196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unsteady flow</a:t>
              </a:r>
            </a:p>
          </p:txBody>
        </p:sp>
        <p:sp>
          <p:nvSpPr>
            <p:cNvPr id="47164" name="Rectangle 25"/>
            <p:cNvSpPr>
              <a:spLocks noChangeArrowheads="1"/>
            </p:cNvSpPr>
            <p:nvPr/>
          </p:nvSpPr>
          <p:spPr bwMode="auto">
            <a:xfrm>
              <a:off x="464" y="1616"/>
              <a:ext cx="88" cy="2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165" name="Rectangle 26"/>
            <p:cNvSpPr>
              <a:spLocks noChangeArrowheads="1"/>
            </p:cNvSpPr>
            <p:nvPr/>
          </p:nvSpPr>
          <p:spPr bwMode="auto">
            <a:xfrm>
              <a:off x="467" y="1619"/>
              <a:ext cx="210" cy="28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y</a:t>
              </a:r>
            </a:p>
          </p:txBody>
        </p:sp>
        <p:sp>
          <p:nvSpPr>
            <p:cNvPr id="47166" name="Rectangle 27"/>
            <p:cNvSpPr>
              <a:spLocks noChangeArrowheads="1"/>
            </p:cNvSpPr>
            <p:nvPr/>
          </p:nvSpPr>
          <p:spPr bwMode="auto">
            <a:xfrm>
              <a:off x="393" y="1600"/>
              <a:ext cx="151" cy="32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7114" name="Group 28"/>
          <p:cNvGrpSpPr>
            <a:grpSpLocks/>
          </p:cNvGrpSpPr>
          <p:nvPr/>
        </p:nvGrpSpPr>
        <p:grpSpPr bwMode="auto">
          <a:xfrm>
            <a:off x="4914900" y="2266950"/>
            <a:ext cx="3873500" cy="2179638"/>
            <a:chOff x="3096" y="1300"/>
            <a:chExt cx="2440" cy="1373"/>
          </a:xfrm>
        </p:grpSpPr>
        <p:sp>
          <p:nvSpPr>
            <p:cNvPr id="47132" name="Freeform 29"/>
            <p:cNvSpPr>
              <a:spLocks/>
            </p:cNvSpPr>
            <p:nvPr/>
          </p:nvSpPr>
          <p:spPr bwMode="auto">
            <a:xfrm>
              <a:off x="3176" y="1336"/>
              <a:ext cx="1800" cy="872"/>
            </a:xfrm>
            <a:custGeom>
              <a:avLst/>
              <a:gdLst>
                <a:gd name="T0" fmla="*/ 0 w 1800"/>
                <a:gd name="T1" fmla="*/ 104 h 872"/>
                <a:gd name="T2" fmla="*/ 728 w 1800"/>
                <a:gd name="T3" fmla="*/ 104 h 872"/>
                <a:gd name="T4" fmla="*/ 784 w 1800"/>
                <a:gd name="T5" fmla="*/ 40 h 872"/>
                <a:gd name="T6" fmla="*/ 840 w 1800"/>
                <a:gd name="T7" fmla="*/ 16 h 872"/>
                <a:gd name="T8" fmla="*/ 888 w 1800"/>
                <a:gd name="T9" fmla="*/ 0 h 872"/>
                <a:gd name="T10" fmla="*/ 984 w 1800"/>
                <a:gd name="T11" fmla="*/ 24 h 872"/>
                <a:gd name="T12" fmla="*/ 1032 w 1800"/>
                <a:gd name="T13" fmla="*/ 64 h 872"/>
                <a:gd name="T14" fmla="*/ 1104 w 1800"/>
                <a:gd name="T15" fmla="*/ 104 h 872"/>
                <a:gd name="T16" fmla="*/ 1800 w 1800"/>
                <a:gd name="T17" fmla="*/ 104 h 872"/>
                <a:gd name="T18" fmla="*/ 1800 w 1800"/>
                <a:gd name="T19" fmla="*/ 872 h 872"/>
                <a:gd name="T20" fmla="*/ 0 w 1800"/>
                <a:gd name="T21" fmla="*/ 864 h 872"/>
                <a:gd name="T22" fmla="*/ 0 w 1800"/>
                <a:gd name="T23" fmla="*/ 104 h 8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00"/>
                <a:gd name="T37" fmla="*/ 0 h 872"/>
                <a:gd name="T38" fmla="*/ 1800 w 1800"/>
                <a:gd name="T39" fmla="*/ 872 h 8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00" h="872">
                  <a:moveTo>
                    <a:pt x="0" y="104"/>
                  </a:moveTo>
                  <a:lnTo>
                    <a:pt x="728" y="104"/>
                  </a:lnTo>
                  <a:lnTo>
                    <a:pt x="784" y="40"/>
                  </a:lnTo>
                  <a:lnTo>
                    <a:pt x="840" y="16"/>
                  </a:lnTo>
                  <a:lnTo>
                    <a:pt x="888" y="0"/>
                  </a:lnTo>
                  <a:lnTo>
                    <a:pt x="984" y="24"/>
                  </a:lnTo>
                  <a:lnTo>
                    <a:pt x="1032" y="64"/>
                  </a:lnTo>
                  <a:lnTo>
                    <a:pt x="1104" y="104"/>
                  </a:lnTo>
                  <a:lnTo>
                    <a:pt x="1800" y="104"/>
                  </a:lnTo>
                  <a:lnTo>
                    <a:pt x="1800" y="872"/>
                  </a:lnTo>
                  <a:lnTo>
                    <a:pt x="0" y="86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133" name="Line 30"/>
            <p:cNvSpPr>
              <a:spLocks noChangeShapeType="1"/>
            </p:cNvSpPr>
            <p:nvPr/>
          </p:nvSpPr>
          <p:spPr bwMode="auto">
            <a:xfrm>
              <a:off x="3220" y="2208"/>
              <a:ext cx="1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4" name="Freeform 31"/>
            <p:cNvSpPr>
              <a:spLocks/>
            </p:cNvSpPr>
            <p:nvPr/>
          </p:nvSpPr>
          <p:spPr bwMode="auto">
            <a:xfrm>
              <a:off x="3168" y="1336"/>
              <a:ext cx="1777" cy="105"/>
            </a:xfrm>
            <a:custGeom>
              <a:avLst/>
              <a:gdLst>
                <a:gd name="T0" fmla="*/ 0 w 1777"/>
                <a:gd name="T1" fmla="*/ 104 h 105"/>
                <a:gd name="T2" fmla="*/ 624 w 1777"/>
                <a:gd name="T3" fmla="*/ 104 h 105"/>
                <a:gd name="T4" fmla="*/ 728 w 1777"/>
                <a:gd name="T5" fmla="*/ 96 h 105"/>
                <a:gd name="T6" fmla="*/ 808 w 1777"/>
                <a:gd name="T7" fmla="*/ 32 h 105"/>
                <a:gd name="T8" fmla="*/ 912 w 1777"/>
                <a:gd name="T9" fmla="*/ 0 h 105"/>
                <a:gd name="T10" fmla="*/ 992 w 1777"/>
                <a:gd name="T11" fmla="*/ 24 h 105"/>
                <a:gd name="T12" fmla="*/ 1072 w 1777"/>
                <a:gd name="T13" fmla="*/ 80 h 105"/>
                <a:gd name="T14" fmla="*/ 1160 w 1777"/>
                <a:gd name="T15" fmla="*/ 104 h 105"/>
                <a:gd name="T16" fmla="*/ 1776 w 1777"/>
                <a:gd name="T17" fmla="*/ 10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77"/>
                <a:gd name="T28" fmla="*/ 0 h 105"/>
                <a:gd name="T29" fmla="*/ 1777 w 1777"/>
                <a:gd name="T30" fmla="*/ 105 h 1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77" h="105">
                  <a:moveTo>
                    <a:pt x="0" y="104"/>
                  </a:moveTo>
                  <a:lnTo>
                    <a:pt x="624" y="104"/>
                  </a:lnTo>
                  <a:lnTo>
                    <a:pt x="728" y="96"/>
                  </a:lnTo>
                  <a:lnTo>
                    <a:pt x="808" y="32"/>
                  </a:lnTo>
                  <a:lnTo>
                    <a:pt x="912" y="0"/>
                  </a:lnTo>
                  <a:lnTo>
                    <a:pt x="992" y="24"/>
                  </a:lnTo>
                  <a:lnTo>
                    <a:pt x="1072" y="80"/>
                  </a:lnTo>
                  <a:lnTo>
                    <a:pt x="1160" y="104"/>
                  </a:lnTo>
                  <a:lnTo>
                    <a:pt x="1776" y="104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35" name="Line 32"/>
            <p:cNvSpPr>
              <a:spLocks noChangeShapeType="1"/>
            </p:cNvSpPr>
            <p:nvPr/>
          </p:nvSpPr>
          <p:spPr bwMode="auto">
            <a:xfrm>
              <a:off x="3240" y="2256"/>
              <a:ext cx="1728" cy="0"/>
            </a:xfrm>
            <a:prstGeom prst="line">
              <a:avLst/>
            </a:prstGeom>
            <a:noFill/>
            <a:ln w="76200"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6" name="Line 33"/>
            <p:cNvSpPr>
              <a:spLocks noChangeShapeType="1"/>
            </p:cNvSpPr>
            <p:nvPr/>
          </p:nvSpPr>
          <p:spPr bwMode="auto">
            <a:xfrm>
              <a:off x="3216" y="1444"/>
              <a:ext cx="0" cy="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7" name="Rectangle 34"/>
            <p:cNvSpPr>
              <a:spLocks noChangeArrowheads="1"/>
            </p:cNvSpPr>
            <p:nvPr/>
          </p:nvSpPr>
          <p:spPr bwMode="auto">
            <a:xfrm>
              <a:off x="3107" y="1619"/>
              <a:ext cx="210" cy="28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y</a:t>
              </a:r>
            </a:p>
          </p:txBody>
        </p:sp>
        <p:sp>
          <p:nvSpPr>
            <p:cNvPr id="47138" name="Rectangle 35"/>
            <p:cNvSpPr>
              <a:spLocks noChangeArrowheads="1"/>
            </p:cNvSpPr>
            <p:nvPr/>
          </p:nvSpPr>
          <p:spPr bwMode="auto">
            <a:xfrm>
              <a:off x="5027" y="1667"/>
              <a:ext cx="509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y+</a:t>
              </a:r>
              <a:r>
                <a:rPr lang="en-US">
                  <a:latin typeface="Symbol" pitchFamily="18" charset="2"/>
                </a:rPr>
                <a:t></a:t>
              </a:r>
              <a:r>
                <a:rPr lang="en-US"/>
                <a:t>y</a:t>
              </a:r>
            </a:p>
          </p:txBody>
        </p:sp>
        <p:sp>
          <p:nvSpPr>
            <p:cNvPr id="47139" name="Line 36"/>
            <p:cNvSpPr>
              <a:spLocks noChangeShapeType="1"/>
            </p:cNvSpPr>
            <p:nvPr/>
          </p:nvSpPr>
          <p:spPr bwMode="auto">
            <a:xfrm>
              <a:off x="5040" y="1348"/>
              <a:ext cx="0" cy="8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0" name="Line 37"/>
            <p:cNvSpPr>
              <a:spLocks noChangeShapeType="1"/>
            </p:cNvSpPr>
            <p:nvPr/>
          </p:nvSpPr>
          <p:spPr bwMode="auto">
            <a:xfrm>
              <a:off x="4180" y="1344"/>
              <a:ext cx="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1" name="Rectangle 38"/>
            <p:cNvSpPr>
              <a:spLocks noChangeArrowheads="1"/>
            </p:cNvSpPr>
            <p:nvPr/>
          </p:nvSpPr>
          <p:spPr bwMode="auto">
            <a:xfrm>
              <a:off x="4067" y="1715"/>
              <a:ext cx="890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V+</a:t>
              </a:r>
              <a:r>
                <a:rPr lang="en-US">
                  <a:latin typeface="Symbol" pitchFamily="18" charset="2"/>
                </a:rPr>
                <a:t></a:t>
              </a:r>
              <a:r>
                <a:rPr lang="en-US"/>
                <a:t>V-V</a:t>
              </a:r>
              <a:r>
                <a:rPr lang="en-US" baseline="-25000"/>
                <a:t>w</a:t>
              </a:r>
            </a:p>
          </p:txBody>
        </p:sp>
        <p:sp>
          <p:nvSpPr>
            <p:cNvPr id="47142" name="Rectangle 39"/>
            <p:cNvSpPr>
              <a:spLocks noChangeArrowheads="1"/>
            </p:cNvSpPr>
            <p:nvPr/>
          </p:nvSpPr>
          <p:spPr bwMode="auto">
            <a:xfrm>
              <a:off x="3508" y="1300"/>
              <a:ext cx="568" cy="904"/>
            </a:xfrm>
            <a:prstGeom prst="rect">
              <a:avLst/>
            </a:prstGeom>
            <a:noFill/>
            <a:ln w="12700">
              <a:pattFill prst="smCheck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3" name="Line 40"/>
            <p:cNvSpPr>
              <a:spLocks noChangeShapeType="1"/>
            </p:cNvSpPr>
            <p:nvPr/>
          </p:nvSpPr>
          <p:spPr bwMode="auto">
            <a:xfrm>
              <a:off x="3508" y="196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4" name="Rectangle 41"/>
            <p:cNvSpPr>
              <a:spLocks noChangeArrowheads="1"/>
            </p:cNvSpPr>
            <p:nvPr/>
          </p:nvSpPr>
          <p:spPr bwMode="auto">
            <a:xfrm>
              <a:off x="3491" y="1715"/>
              <a:ext cx="548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V-V</a:t>
              </a:r>
              <a:r>
                <a:rPr lang="en-US" baseline="-25000"/>
                <a:t>w</a:t>
              </a:r>
            </a:p>
          </p:txBody>
        </p:sp>
        <p:sp>
          <p:nvSpPr>
            <p:cNvPr id="47145" name="Line 42"/>
            <p:cNvSpPr>
              <a:spLocks noChangeShapeType="1"/>
            </p:cNvSpPr>
            <p:nvPr/>
          </p:nvSpPr>
          <p:spPr bwMode="auto">
            <a:xfrm>
              <a:off x="4084" y="196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6" name="Rectangle 43"/>
            <p:cNvSpPr>
              <a:spLocks noChangeArrowheads="1"/>
            </p:cNvSpPr>
            <p:nvPr/>
          </p:nvSpPr>
          <p:spPr bwMode="auto">
            <a:xfrm>
              <a:off x="3785" y="2387"/>
              <a:ext cx="1004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steady flow</a:t>
              </a:r>
            </a:p>
          </p:txBody>
        </p:sp>
        <p:sp>
          <p:nvSpPr>
            <p:cNvPr id="47147" name="Rectangle 44"/>
            <p:cNvSpPr>
              <a:spLocks noChangeArrowheads="1"/>
            </p:cNvSpPr>
            <p:nvPr/>
          </p:nvSpPr>
          <p:spPr bwMode="auto">
            <a:xfrm>
              <a:off x="3096" y="1616"/>
              <a:ext cx="80" cy="29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7115" name="Group 45"/>
          <p:cNvGrpSpPr>
            <a:grpSpLocks/>
          </p:cNvGrpSpPr>
          <p:nvPr/>
        </p:nvGrpSpPr>
        <p:grpSpPr bwMode="auto">
          <a:xfrm>
            <a:off x="6159500" y="4730750"/>
            <a:ext cx="3340100" cy="1517650"/>
            <a:chOff x="3360" y="2980"/>
            <a:chExt cx="2104" cy="956"/>
          </a:xfrm>
        </p:grpSpPr>
        <p:sp>
          <p:nvSpPr>
            <p:cNvPr id="47119" name="Freeform 46"/>
            <p:cNvSpPr>
              <a:spLocks/>
            </p:cNvSpPr>
            <p:nvPr/>
          </p:nvSpPr>
          <p:spPr bwMode="auto">
            <a:xfrm>
              <a:off x="3376" y="3016"/>
              <a:ext cx="1800" cy="872"/>
            </a:xfrm>
            <a:custGeom>
              <a:avLst/>
              <a:gdLst>
                <a:gd name="T0" fmla="*/ 0 w 1800"/>
                <a:gd name="T1" fmla="*/ 104 h 872"/>
                <a:gd name="T2" fmla="*/ 728 w 1800"/>
                <a:gd name="T3" fmla="*/ 104 h 872"/>
                <a:gd name="T4" fmla="*/ 784 w 1800"/>
                <a:gd name="T5" fmla="*/ 40 h 872"/>
                <a:gd name="T6" fmla="*/ 840 w 1800"/>
                <a:gd name="T7" fmla="*/ 16 h 872"/>
                <a:gd name="T8" fmla="*/ 888 w 1800"/>
                <a:gd name="T9" fmla="*/ 0 h 872"/>
                <a:gd name="T10" fmla="*/ 984 w 1800"/>
                <a:gd name="T11" fmla="*/ 24 h 872"/>
                <a:gd name="T12" fmla="*/ 1032 w 1800"/>
                <a:gd name="T13" fmla="*/ 64 h 872"/>
                <a:gd name="T14" fmla="*/ 1104 w 1800"/>
                <a:gd name="T15" fmla="*/ 104 h 872"/>
                <a:gd name="T16" fmla="*/ 1800 w 1800"/>
                <a:gd name="T17" fmla="*/ 104 h 872"/>
                <a:gd name="T18" fmla="*/ 1800 w 1800"/>
                <a:gd name="T19" fmla="*/ 872 h 872"/>
                <a:gd name="T20" fmla="*/ 0 w 1800"/>
                <a:gd name="T21" fmla="*/ 864 h 872"/>
                <a:gd name="T22" fmla="*/ 0 w 1800"/>
                <a:gd name="T23" fmla="*/ 104 h 8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00"/>
                <a:gd name="T37" fmla="*/ 0 h 872"/>
                <a:gd name="T38" fmla="*/ 1800 w 1800"/>
                <a:gd name="T39" fmla="*/ 872 h 8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00" h="872">
                  <a:moveTo>
                    <a:pt x="0" y="104"/>
                  </a:moveTo>
                  <a:lnTo>
                    <a:pt x="728" y="104"/>
                  </a:lnTo>
                  <a:lnTo>
                    <a:pt x="784" y="40"/>
                  </a:lnTo>
                  <a:lnTo>
                    <a:pt x="840" y="16"/>
                  </a:lnTo>
                  <a:lnTo>
                    <a:pt x="888" y="0"/>
                  </a:lnTo>
                  <a:lnTo>
                    <a:pt x="984" y="24"/>
                  </a:lnTo>
                  <a:lnTo>
                    <a:pt x="1032" y="64"/>
                  </a:lnTo>
                  <a:lnTo>
                    <a:pt x="1104" y="104"/>
                  </a:lnTo>
                  <a:lnTo>
                    <a:pt x="1800" y="104"/>
                  </a:lnTo>
                  <a:lnTo>
                    <a:pt x="1800" y="872"/>
                  </a:lnTo>
                  <a:lnTo>
                    <a:pt x="0" y="86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120" name="Rectangle 47"/>
            <p:cNvSpPr>
              <a:spLocks noChangeArrowheads="1"/>
            </p:cNvSpPr>
            <p:nvPr/>
          </p:nvSpPr>
          <p:spPr bwMode="auto">
            <a:xfrm>
              <a:off x="5030" y="3062"/>
              <a:ext cx="434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1" name="Line 48"/>
            <p:cNvSpPr>
              <a:spLocks noChangeShapeType="1"/>
            </p:cNvSpPr>
            <p:nvPr/>
          </p:nvSpPr>
          <p:spPr bwMode="auto">
            <a:xfrm>
              <a:off x="3412" y="3888"/>
              <a:ext cx="1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2" name="Freeform 49"/>
            <p:cNvSpPr>
              <a:spLocks/>
            </p:cNvSpPr>
            <p:nvPr/>
          </p:nvSpPr>
          <p:spPr bwMode="auto">
            <a:xfrm>
              <a:off x="3360" y="3016"/>
              <a:ext cx="1777" cy="105"/>
            </a:xfrm>
            <a:custGeom>
              <a:avLst/>
              <a:gdLst>
                <a:gd name="T0" fmla="*/ 0 w 1777"/>
                <a:gd name="T1" fmla="*/ 104 h 105"/>
                <a:gd name="T2" fmla="*/ 624 w 1777"/>
                <a:gd name="T3" fmla="*/ 104 h 105"/>
                <a:gd name="T4" fmla="*/ 728 w 1777"/>
                <a:gd name="T5" fmla="*/ 96 h 105"/>
                <a:gd name="T6" fmla="*/ 808 w 1777"/>
                <a:gd name="T7" fmla="*/ 32 h 105"/>
                <a:gd name="T8" fmla="*/ 912 w 1777"/>
                <a:gd name="T9" fmla="*/ 0 h 105"/>
                <a:gd name="T10" fmla="*/ 992 w 1777"/>
                <a:gd name="T11" fmla="*/ 24 h 105"/>
                <a:gd name="T12" fmla="*/ 1072 w 1777"/>
                <a:gd name="T13" fmla="*/ 80 h 105"/>
                <a:gd name="T14" fmla="*/ 1160 w 1777"/>
                <a:gd name="T15" fmla="*/ 104 h 105"/>
                <a:gd name="T16" fmla="*/ 1776 w 1777"/>
                <a:gd name="T17" fmla="*/ 10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77"/>
                <a:gd name="T28" fmla="*/ 0 h 105"/>
                <a:gd name="T29" fmla="*/ 1777 w 1777"/>
                <a:gd name="T30" fmla="*/ 105 h 1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77" h="105">
                  <a:moveTo>
                    <a:pt x="0" y="104"/>
                  </a:moveTo>
                  <a:lnTo>
                    <a:pt x="624" y="104"/>
                  </a:lnTo>
                  <a:lnTo>
                    <a:pt x="728" y="96"/>
                  </a:lnTo>
                  <a:lnTo>
                    <a:pt x="808" y="32"/>
                  </a:lnTo>
                  <a:lnTo>
                    <a:pt x="912" y="0"/>
                  </a:lnTo>
                  <a:lnTo>
                    <a:pt x="992" y="24"/>
                  </a:lnTo>
                  <a:lnTo>
                    <a:pt x="1072" y="80"/>
                  </a:lnTo>
                  <a:lnTo>
                    <a:pt x="1160" y="104"/>
                  </a:lnTo>
                  <a:lnTo>
                    <a:pt x="1776" y="104"/>
                  </a:lnTo>
                </a:path>
              </a:pathLst>
            </a:custGeom>
            <a:solidFill>
              <a:schemeClr val="hlink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23" name="Line 50"/>
            <p:cNvSpPr>
              <a:spLocks noChangeShapeType="1"/>
            </p:cNvSpPr>
            <p:nvPr/>
          </p:nvSpPr>
          <p:spPr bwMode="auto">
            <a:xfrm>
              <a:off x="3432" y="3936"/>
              <a:ext cx="1728" cy="0"/>
            </a:xfrm>
            <a:prstGeom prst="line">
              <a:avLst/>
            </a:prstGeom>
            <a:noFill/>
            <a:ln w="76200"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4" name="Rectangle 51"/>
            <p:cNvSpPr>
              <a:spLocks noChangeArrowheads="1"/>
            </p:cNvSpPr>
            <p:nvPr/>
          </p:nvSpPr>
          <p:spPr bwMode="auto">
            <a:xfrm>
              <a:off x="4259" y="3587"/>
              <a:ext cx="890" cy="28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V+</a:t>
              </a:r>
              <a:r>
                <a:rPr lang="en-US">
                  <a:latin typeface="Symbol" pitchFamily="18" charset="2"/>
                </a:rPr>
                <a:t></a:t>
              </a:r>
              <a:r>
                <a:rPr lang="en-US"/>
                <a:t>V-V</a:t>
              </a:r>
              <a:r>
                <a:rPr lang="en-US" baseline="-25000"/>
                <a:t>w</a:t>
              </a:r>
            </a:p>
          </p:txBody>
        </p:sp>
        <p:sp>
          <p:nvSpPr>
            <p:cNvPr id="47125" name="Line 52"/>
            <p:cNvSpPr>
              <a:spLocks noChangeShapeType="1"/>
            </p:cNvSpPr>
            <p:nvPr/>
          </p:nvSpPr>
          <p:spPr bwMode="auto">
            <a:xfrm>
              <a:off x="3700" y="384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6" name="Rectangle 53"/>
            <p:cNvSpPr>
              <a:spLocks noChangeArrowheads="1"/>
            </p:cNvSpPr>
            <p:nvPr/>
          </p:nvSpPr>
          <p:spPr bwMode="auto">
            <a:xfrm>
              <a:off x="3683" y="3587"/>
              <a:ext cx="548" cy="28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V-V</a:t>
              </a:r>
              <a:r>
                <a:rPr lang="en-US" baseline="-25000"/>
                <a:t>w</a:t>
              </a:r>
            </a:p>
          </p:txBody>
        </p:sp>
        <p:sp>
          <p:nvSpPr>
            <p:cNvPr id="47127" name="Line 54"/>
            <p:cNvSpPr>
              <a:spLocks noChangeShapeType="1"/>
            </p:cNvSpPr>
            <p:nvPr/>
          </p:nvSpPr>
          <p:spPr bwMode="auto">
            <a:xfrm>
              <a:off x="4276" y="384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8" name="Rectangle 55"/>
            <p:cNvSpPr>
              <a:spLocks noChangeArrowheads="1"/>
            </p:cNvSpPr>
            <p:nvPr/>
          </p:nvSpPr>
          <p:spPr bwMode="auto">
            <a:xfrm>
              <a:off x="4595" y="3299"/>
              <a:ext cx="349" cy="28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F</a:t>
              </a:r>
              <a:r>
                <a:rPr lang="en-US" baseline="-25000"/>
                <a:t>p2</a:t>
              </a:r>
            </a:p>
          </p:txBody>
        </p:sp>
        <p:sp>
          <p:nvSpPr>
            <p:cNvPr id="47129" name="Line 56"/>
            <p:cNvSpPr>
              <a:spLocks noChangeShapeType="1"/>
            </p:cNvSpPr>
            <p:nvPr/>
          </p:nvSpPr>
          <p:spPr bwMode="auto">
            <a:xfrm>
              <a:off x="3364" y="3456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0" name="Line 57"/>
            <p:cNvSpPr>
              <a:spLocks noChangeShapeType="1"/>
            </p:cNvSpPr>
            <p:nvPr/>
          </p:nvSpPr>
          <p:spPr bwMode="auto">
            <a:xfrm flipH="1">
              <a:off x="4268" y="3456"/>
              <a:ext cx="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1" name="Rectangle 58"/>
            <p:cNvSpPr>
              <a:spLocks noChangeArrowheads="1"/>
            </p:cNvSpPr>
            <p:nvPr/>
          </p:nvSpPr>
          <p:spPr bwMode="auto">
            <a:xfrm>
              <a:off x="3692" y="2980"/>
              <a:ext cx="568" cy="904"/>
            </a:xfrm>
            <a:prstGeom prst="rect">
              <a:avLst/>
            </a:prstGeom>
            <a:noFill/>
            <a:ln w="12700">
              <a:pattFill prst="smCheck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47109" name="Object 59"/>
          <p:cNvGraphicFramePr>
            <a:graphicFrameLocks noChangeAspect="1"/>
          </p:cNvGraphicFramePr>
          <p:nvPr/>
        </p:nvGraphicFramePr>
        <p:xfrm>
          <a:off x="220663" y="4497388"/>
          <a:ext cx="48006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5" name="Equation" r:id="rId9" imgW="3657600" imgH="419040" progId="Equation.DSMT4">
                  <p:embed/>
                </p:oleObj>
              </mc:Choice>
              <mc:Fallback>
                <p:oleObj name="Equation" r:id="rId9" imgW="3657600" imgH="41904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3" y="4497388"/>
                        <a:ext cx="48006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04" name="Line 60"/>
          <p:cNvSpPr>
            <a:spLocks noChangeShapeType="1"/>
          </p:cNvSpPr>
          <p:nvPr/>
        </p:nvSpPr>
        <p:spPr bwMode="auto">
          <a:xfrm flipV="1">
            <a:off x="4516438" y="4357688"/>
            <a:ext cx="392112" cy="4699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05" name="Rectangle 61"/>
          <p:cNvSpPr>
            <a:spLocks noChangeArrowheads="1"/>
          </p:cNvSpPr>
          <p:nvPr/>
        </p:nvSpPr>
        <p:spPr bwMode="auto">
          <a:xfrm>
            <a:off x="1139825" y="4857750"/>
            <a:ext cx="19097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Per unit width</a:t>
            </a:r>
          </a:p>
        </p:txBody>
      </p:sp>
      <p:sp>
        <p:nvSpPr>
          <p:cNvPr id="47118" name="Line 62"/>
          <p:cNvSpPr>
            <a:spLocks noChangeShapeType="1"/>
          </p:cNvSpPr>
          <p:nvPr/>
        </p:nvSpPr>
        <p:spPr bwMode="auto">
          <a:xfrm>
            <a:off x="1257300" y="5264150"/>
            <a:ext cx="1630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animBg="1"/>
      <p:bldP spid="57404" grpId="0" animBg="1"/>
      <p:bldP spid="57405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"/>
          <p:cNvSpPr>
            <a:spLocks noChangeShapeType="1"/>
          </p:cNvSpPr>
          <p:nvPr/>
        </p:nvSpPr>
        <p:spPr bwMode="auto">
          <a:xfrm flipV="1">
            <a:off x="2425700" y="42291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71" name="Line 3"/>
          <p:cNvSpPr>
            <a:spLocks noChangeShapeType="1"/>
          </p:cNvSpPr>
          <p:nvPr/>
        </p:nvSpPr>
        <p:spPr bwMode="auto">
          <a:xfrm flipV="1">
            <a:off x="4343400" y="42291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 flipV="1">
            <a:off x="5308600" y="24765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 flipV="1">
            <a:off x="4483100" y="24765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 flipV="1">
            <a:off x="5956300" y="24638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 flipV="1">
            <a:off x="4191000" y="42164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520700" y="42291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 flipV="1">
            <a:off x="3352800" y="25019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45" name="Rectangle 1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Wave Celerity:</a:t>
            </a:r>
            <a:br>
              <a:rPr lang="en-US" smtClean="0"/>
            </a:br>
            <a:r>
              <a:rPr lang="en-US" smtClean="0"/>
              <a:t>Momentum Conservation</a:t>
            </a:r>
          </a:p>
        </p:txBody>
      </p:sp>
      <p:graphicFrame>
        <p:nvGraphicFramePr>
          <p:cNvPr id="48130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336550" y="2536825"/>
          <a:ext cx="59785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8" name="Equation" r:id="rId3" imgW="5994360" imgH="444240" progId="Equation.DSMT4">
                  <p:embed/>
                </p:oleObj>
              </mc:Choice>
              <mc:Fallback>
                <p:oleObj name="Equation" r:id="rId3" imgW="5994360" imgH="44424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2536825"/>
                        <a:ext cx="59785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12">
            <a:hlinkClick r:id="" action="ppaction://ole?verb=0"/>
          </p:cNvPr>
          <p:cNvGraphicFramePr>
            <a:graphicFrameLocks/>
          </p:cNvGraphicFramePr>
          <p:nvPr/>
        </p:nvGraphicFramePr>
        <p:xfrm>
          <a:off x="306388" y="3144838"/>
          <a:ext cx="32654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9" name="Equation" r:id="rId5" imgW="3288960" imgH="419040" progId="Equation.DSMT4">
                  <p:embed/>
                </p:oleObj>
              </mc:Choice>
              <mc:Fallback>
                <p:oleObj name="Equation" r:id="rId5" imgW="3288960" imgH="419040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3144838"/>
                        <a:ext cx="326548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263525" y="5249863"/>
          <a:ext cx="27241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0" name="Equation" r:id="rId7" imgW="2743200" imgH="380880" progId="Equation.3">
                  <p:embed/>
                </p:oleObj>
              </mc:Choice>
              <mc:Fallback>
                <p:oleObj name="Equation" r:id="rId7" imgW="2743200" imgH="38088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" y="5249863"/>
                        <a:ext cx="272415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46" name="Group 14"/>
          <p:cNvGrpSpPr>
            <a:grpSpLocks/>
          </p:cNvGrpSpPr>
          <p:nvPr/>
        </p:nvGrpSpPr>
        <p:grpSpPr bwMode="auto">
          <a:xfrm>
            <a:off x="5219700" y="4616450"/>
            <a:ext cx="3898900" cy="2179638"/>
            <a:chOff x="3248" y="1516"/>
            <a:chExt cx="2456" cy="1373"/>
          </a:xfrm>
        </p:grpSpPr>
        <p:sp>
          <p:nvSpPr>
            <p:cNvPr id="48153" name="Freeform 15"/>
            <p:cNvSpPr>
              <a:spLocks/>
            </p:cNvSpPr>
            <p:nvPr/>
          </p:nvSpPr>
          <p:spPr bwMode="auto">
            <a:xfrm>
              <a:off x="3336" y="1552"/>
              <a:ext cx="1800" cy="872"/>
            </a:xfrm>
            <a:custGeom>
              <a:avLst/>
              <a:gdLst>
                <a:gd name="T0" fmla="*/ 0 w 1800"/>
                <a:gd name="T1" fmla="*/ 104 h 872"/>
                <a:gd name="T2" fmla="*/ 728 w 1800"/>
                <a:gd name="T3" fmla="*/ 104 h 872"/>
                <a:gd name="T4" fmla="*/ 784 w 1800"/>
                <a:gd name="T5" fmla="*/ 40 h 872"/>
                <a:gd name="T6" fmla="*/ 840 w 1800"/>
                <a:gd name="T7" fmla="*/ 16 h 872"/>
                <a:gd name="T8" fmla="*/ 888 w 1800"/>
                <a:gd name="T9" fmla="*/ 0 h 872"/>
                <a:gd name="T10" fmla="*/ 984 w 1800"/>
                <a:gd name="T11" fmla="*/ 24 h 872"/>
                <a:gd name="T12" fmla="*/ 1032 w 1800"/>
                <a:gd name="T13" fmla="*/ 64 h 872"/>
                <a:gd name="T14" fmla="*/ 1104 w 1800"/>
                <a:gd name="T15" fmla="*/ 104 h 872"/>
                <a:gd name="T16" fmla="*/ 1800 w 1800"/>
                <a:gd name="T17" fmla="*/ 104 h 872"/>
                <a:gd name="T18" fmla="*/ 1800 w 1800"/>
                <a:gd name="T19" fmla="*/ 872 h 872"/>
                <a:gd name="T20" fmla="*/ 0 w 1800"/>
                <a:gd name="T21" fmla="*/ 864 h 872"/>
                <a:gd name="T22" fmla="*/ 0 w 1800"/>
                <a:gd name="T23" fmla="*/ 104 h 8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00"/>
                <a:gd name="T37" fmla="*/ 0 h 872"/>
                <a:gd name="T38" fmla="*/ 1800 w 1800"/>
                <a:gd name="T39" fmla="*/ 872 h 8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00" h="872">
                  <a:moveTo>
                    <a:pt x="0" y="104"/>
                  </a:moveTo>
                  <a:lnTo>
                    <a:pt x="728" y="104"/>
                  </a:lnTo>
                  <a:lnTo>
                    <a:pt x="784" y="40"/>
                  </a:lnTo>
                  <a:lnTo>
                    <a:pt x="840" y="16"/>
                  </a:lnTo>
                  <a:lnTo>
                    <a:pt x="888" y="0"/>
                  </a:lnTo>
                  <a:lnTo>
                    <a:pt x="984" y="24"/>
                  </a:lnTo>
                  <a:lnTo>
                    <a:pt x="1032" y="64"/>
                  </a:lnTo>
                  <a:lnTo>
                    <a:pt x="1104" y="104"/>
                  </a:lnTo>
                  <a:lnTo>
                    <a:pt x="1800" y="104"/>
                  </a:lnTo>
                  <a:lnTo>
                    <a:pt x="1800" y="872"/>
                  </a:lnTo>
                  <a:lnTo>
                    <a:pt x="0" y="86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8154" name="Line 16"/>
            <p:cNvSpPr>
              <a:spLocks noChangeShapeType="1"/>
            </p:cNvSpPr>
            <p:nvPr/>
          </p:nvSpPr>
          <p:spPr bwMode="auto">
            <a:xfrm>
              <a:off x="3388" y="2424"/>
              <a:ext cx="1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5" name="Freeform 17"/>
            <p:cNvSpPr>
              <a:spLocks/>
            </p:cNvSpPr>
            <p:nvPr/>
          </p:nvSpPr>
          <p:spPr bwMode="auto">
            <a:xfrm>
              <a:off x="3336" y="1552"/>
              <a:ext cx="1777" cy="105"/>
            </a:xfrm>
            <a:custGeom>
              <a:avLst/>
              <a:gdLst>
                <a:gd name="T0" fmla="*/ 0 w 1777"/>
                <a:gd name="T1" fmla="*/ 104 h 105"/>
                <a:gd name="T2" fmla="*/ 624 w 1777"/>
                <a:gd name="T3" fmla="*/ 104 h 105"/>
                <a:gd name="T4" fmla="*/ 728 w 1777"/>
                <a:gd name="T5" fmla="*/ 96 h 105"/>
                <a:gd name="T6" fmla="*/ 808 w 1777"/>
                <a:gd name="T7" fmla="*/ 32 h 105"/>
                <a:gd name="T8" fmla="*/ 912 w 1777"/>
                <a:gd name="T9" fmla="*/ 0 h 105"/>
                <a:gd name="T10" fmla="*/ 992 w 1777"/>
                <a:gd name="T11" fmla="*/ 24 h 105"/>
                <a:gd name="T12" fmla="*/ 1072 w 1777"/>
                <a:gd name="T13" fmla="*/ 80 h 105"/>
                <a:gd name="T14" fmla="*/ 1160 w 1777"/>
                <a:gd name="T15" fmla="*/ 104 h 105"/>
                <a:gd name="T16" fmla="*/ 1776 w 1777"/>
                <a:gd name="T17" fmla="*/ 10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77"/>
                <a:gd name="T28" fmla="*/ 0 h 105"/>
                <a:gd name="T29" fmla="*/ 1777 w 1777"/>
                <a:gd name="T30" fmla="*/ 105 h 1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77" h="105">
                  <a:moveTo>
                    <a:pt x="0" y="104"/>
                  </a:moveTo>
                  <a:lnTo>
                    <a:pt x="624" y="104"/>
                  </a:lnTo>
                  <a:lnTo>
                    <a:pt x="728" y="96"/>
                  </a:lnTo>
                  <a:lnTo>
                    <a:pt x="808" y="32"/>
                  </a:lnTo>
                  <a:lnTo>
                    <a:pt x="912" y="0"/>
                  </a:lnTo>
                  <a:lnTo>
                    <a:pt x="992" y="24"/>
                  </a:lnTo>
                  <a:lnTo>
                    <a:pt x="1072" y="80"/>
                  </a:lnTo>
                  <a:lnTo>
                    <a:pt x="1160" y="104"/>
                  </a:lnTo>
                  <a:lnTo>
                    <a:pt x="1776" y="104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6" name="Line 18"/>
            <p:cNvSpPr>
              <a:spLocks noChangeShapeType="1"/>
            </p:cNvSpPr>
            <p:nvPr/>
          </p:nvSpPr>
          <p:spPr bwMode="auto">
            <a:xfrm>
              <a:off x="3408" y="2472"/>
              <a:ext cx="1728" cy="0"/>
            </a:xfrm>
            <a:prstGeom prst="line">
              <a:avLst/>
            </a:prstGeom>
            <a:noFill/>
            <a:ln w="76200"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7" name="Line 19"/>
            <p:cNvSpPr>
              <a:spLocks noChangeShapeType="1"/>
            </p:cNvSpPr>
            <p:nvPr/>
          </p:nvSpPr>
          <p:spPr bwMode="auto">
            <a:xfrm>
              <a:off x="3384" y="1660"/>
              <a:ext cx="0" cy="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8" name="Rectangle 20"/>
            <p:cNvSpPr>
              <a:spLocks noChangeArrowheads="1"/>
            </p:cNvSpPr>
            <p:nvPr/>
          </p:nvSpPr>
          <p:spPr bwMode="auto">
            <a:xfrm>
              <a:off x="3275" y="1835"/>
              <a:ext cx="210" cy="28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y</a:t>
              </a:r>
            </a:p>
          </p:txBody>
        </p:sp>
        <p:sp>
          <p:nvSpPr>
            <p:cNvPr id="48159" name="Rectangle 21"/>
            <p:cNvSpPr>
              <a:spLocks noChangeArrowheads="1"/>
            </p:cNvSpPr>
            <p:nvPr/>
          </p:nvSpPr>
          <p:spPr bwMode="auto">
            <a:xfrm>
              <a:off x="5195" y="1883"/>
              <a:ext cx="509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y+</a:t>
              </a:r>
              <a:r>
                <a:rPr lang="en-US">
                  <a:latin typeface="Symbol" pitchFamily="18" charset="2"/>
                </a:rPr>
                <a:t></a:t>
              </a:r>
              <a:r>
                <a:rPr lang="en-US"/>
                <a:t>y</a:t>
              </a:r>
            </a:p>
          </p:txBody>
        </p:sp>
        <p:sp>
          <p:nvSpPr>
            <p:cNvPr id="48160" name="Line 22"/>
            <p:cNvSpPr>
              <a:spLocks noChangeShapeType="1"/>
            </p:cNvSpPr>
            <p:nvPr/>
          </p:nvSpPr>
          <p:spPr bwMode="auto">
            <a:xfrm>
              <a:off x="5208" y="1564"/>
              <a:ext cx="0" cy="8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1" name="Line 23"/>
            <p:cNvSpPr>
              <a:spLocks noChangeShapeType="1"/>
            </p:cNvSpPr>
            <p:nvPr/>
          </p:nvSpPr>
          <p:spPr bwMode="auto">
            <a:xfrm>
              <a:off x="4348" y="1560"/>
              <a:ext cx="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2" name="Rectangle 24"/>
            <p:cNvSpPr>
              <a:spLocks noChangeArrowheads="1"/>
            </p:cNvSpPr>
            <p:nvPr/>
          </p:nvSpPr>
          <p:spPr bwMode="auto">
            <a:xfrm>
              <a:off x="4235" y="1931"/>
              <a:ext cx="890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V+</a:t>
              </a:r>
              <a:r>
                <a:rPr lang="en-US">
                  <a:latin typeface="Symbol" pitchFamily="18" charset="2"/>
                </a:rPr>
                <a:t></a:t>
              </a:r>
              <a:r>
                <a:rPr lang="en-US"/>
                <a:t>V-V</a:t>
              </a:r>
              <a:r>
                <a:rPr lang="en-US" baseline="-25000"/>
                <a:t>w</a:t>
              </a:r>
            </a:p>
          </p:txBody>
        </p:sp>
        <p:sp>
          <p:nvSpPr>
            <p:cNvPr id="48163" name="Rectangle 25"/>
            <p:cNvSpPr>
              <a:spLocks noChangeArrowheads="1"/>
            </p:cNvSpPr>
            <p:nvPr/>
          </p:nvSpPr>
          <p:spPr bwMode="auto">
            <a:xfrm>
              <a:off x="3676" y="1516"/>
              <a:ext cx="568" cy="904"/>
            </a:xfrm>
            <a:prstGeom prst="rect">
              <a:avLst/>
            </a:prstGeom>
            <a:noFill/>
            <a:ln w="12700">
              <a:pattFill prst="smCheck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4" name="Line 26"/>
            <p:cNvSpPr>
              <a:spLocks noChangeShapeType="1"/>
            </p:cNvSpPr>
            <p:nvPr/>
          </p:nvSpPr>
          <p:spPr bwMode="auto">
            <a:xfrm>
              <a:off x="3676" y="2184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5" name="Rectangle 27"/>
            <p:cNvSpPr>
              <a:spLocks noChangeArrowheads="1"/>
            </p:cNvSpPr>
            <p:nvPr/>
          </p:nvSpPr>
          <p:spPr bwMode="auto">
            <a:xfrm>
              <a:off x="3659" y="1931"/>
              <a:ext cx="548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V-V</a:t>
              </a:r>
              <a:r>
                <a:rPr lang="en-US" baseline="-25000"/>
                <a:t>w</a:t>
              </a:r>
            </a:p>
          </p:txBody>
        </p:sp>
        <p:sp>
          <p:nvSpPr>
            <p:cNvPr id="48166" name="Line 28"/>
            <p:cNvSpPr>
              <a:spLocks noChangeShapeType="1"/>
            </p:cNvSpPr>
            <p:nvPr/>
          </p:nvSpPr>
          <p:spPr bwMode="auto">
            <a:xfrm>
              <a:off x="4252" y="2184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7" name="Rectangle 29"/>
            <p:cNvSpPr>
              <a:spLocks noChangeArrowheads="1"/>
            </p:cNvSpPr>
            <p:nvPr/>
          </p:nvSpPr>
          <p:spPr bwMode="auto">
            <a:xfrm>
              <a:off x="3953" y="2603"/>
              <a:ext cx="1004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steady flow</a:t>
              </a:r>
            </a:p>
          </p:txBody>
        </p:sp>
        <p:sp>
          <p:nvSpPr>
            <p:cNvPr id="48168" name="Rectangle 30"/>
            <p:cNvSpPr>
              <a:spLocks noChangeArrowheads="1"/>
            </p:cNvSpPr>
            <p:nvPr/>
          </p:nvSpPr>
          <p:spPr bwMode="auto">
            <a:xfrm>
              <a:off x="3248" y="1832"/>
              <a:ext cx="88" cy="32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aphicFrame>
        <p:nvGraphicFramePr>
          <p:cNvPr id="58399" name="Object 31">
            <a:hlinkClick r:id="" action="ppaction://ole?verb=0"/>
          </p:cNvPr>
          <p:cNvGraphicFramePr>
            <a:graphicFrameLocks/>
          </p:cNvGraphicFramePr>
          <p:nvPr/>
        </p:nvGraphicFramePr>
        <p:xfrm>
          <a:off x="207963" y="1890713"/>
          <a:ext cx="23828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1" name="Equation" r:id="rId9" imgW="2387520" imgH="444240" progId="Equation.3">
                  <p:embed/>
                </p:oleObj>
              </mc:Choice>
              <mc:Fallback>
                <p:oleObj name="Equation" r:id="rId9" imgW="2387520" imgH="444240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3" y="1890713"/>
                        <a:ext cx="2382837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7045325" y="1879600"/>
            <a:ext cx="19097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Per unit width</a:t>
            </a:r>
          </a:p>
        </p:txBody>
      </p:sp>
      <p:sp>
        <p:nvSpPr>
          <p:cNvPr id="48148" name="Line 33"/>
          <p:cNvSpPr>
            <a:spLocks noChangeShapeType="1"/>
          </p:cNvSpPr>
          <p:nvPr/>
        </p:nvSpPr>
        <p:spPr bwMode="auto">
          <a:xfrm>
            <a:off x="7162800" y="2286000"/>
            <a:ext cx="1630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58402" name="Object 3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921000" y="1930400"/>
          <a:ext cx="39052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2" name="Equation" r:id="rId11" imgW="3911400" imgH="419040" progId="Equation.DSMT4">
                  <p:embed/>
                </p:oleObj>
              </mc:Choice>
              <mc:Fallback>
                <p:oleObj name="Equation" r:id="rId11" imgW="3911400" imgH="419040" progId="Equation.DSMT4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0" y="1930400"/>
                        <a:ext cx="39052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9" name="Text Box 35"/>
          <p:cNvSpPr txBox="1">
            <a:spLocks noChangeArrowheads="1"/>
          </p:cNvSpPr>
          <p:nvPr/>
        </p:nvSpPr>
        <p:spPr bwMode="auto">
          <a:xfrm>
            <a:off x="225425" y="3475038"/>
            <a:ext cx="54721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Now equate pressure and momentum</a:t>
            </a:r>
          </a:p>
        </p:txBody>
      </p:sp>
      <p:graphicFrame>
        <p:nvGraphicFramePr>
          <p:cNvPr id="48135" name="Object 3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756150" y="2949575"/>
          <a:ext cx="40481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3" name="Equation" r:id="rId13" imgW="4063680" imgH="711000" progId="Equation.DSMT4">
                  <p:embed/>
                </p:oleObj>
              </mc:Choice>
              <mc:Fallback>
                <p:oleObj name="Equation" r:id="rId13" imgW="4063680" imgH="711000" progId="Equation.DSMT4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2949575"/>
                        <a:ext cx="404812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05" name="Line 37"/>
          <p:cNvSpPr>
            <a:spLocks noChangeShapeType="1"/>
          </p:cNvSpPr>
          <p:nvPr/>
        </p:nvSpPr>
        <p:spPr bwMode="auto">
          <a:xfrm flipV="1">
            <a:off x="1117600" y="42164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6" name="Line 38"/>
          <p:cNvSpPr>
            <a:spLocks noChangeShapeType="1"/>
          </p:cNvSpPr>
          <p:nvPr/>
        </p:nvSpPr>
        <p:spPr bwMode="auto">
          <a:xfrm flipV="1">
            <a:off x="1701800" y="42164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7" name="Line 39"/>
          <p:cNvSpPr>
            <a:spLocks noChangeShapeType="1"/>
          </p:cNvSpPr>
          <p:nvPr/>
        </p:nvSpPr>
        <p:spPr bwMode="auto">
          <a:xfrm flipV="1">
            <a:off x="3073400" y="4335463"/>
            <a:ext cx="600075" cy="325437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48136" name="Object 40">
            <a:hlinkClick r:id="" action="ppaction://ole?verb=0"/>
          </p:cNvPr>
          <p:cNvGraphicFramePr>
            <a:graphicFrameLocks/>
          </p:cNvGraphicFramePr>
          <p:nvPr/>
        </p:nvGraphicFramePr>
        <p:xfrm>
          <a:off x="298450" y="4098925"/>
          <a:ext cx="570547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4" name="Equation" r:id="rId15" imgW="5727600" imgH="711000" progId="Equation.DSMT4">
                  <p:embed/>
                </p:oleObj>
              </mc:Choice>
              <mc:Fallback>
                <p:oleObj name="Equation" r:id="rId15" imgW="5727600" imgH="711000" progId="Equation.DSMT4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4098925"/>
                        <a:ext cx="570547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 animBg="1"/>
      <p:bldP spid="58371" grpId="0" animBg="1"/>
      <p:bldP spid="58372" grpId="0" animBg="1"/>
      <p:bldP spid="58373" grpId="0" animBg="1"/>
      <p:bldP spid="58374" grpId="0" animBg="1"/>
      <p:bldP spid="58375" grpId="0" animBg="1"/>
      <p:bldP spid="58376" grpId="0" animBg="1"/>
      <p:bldP spid="58377" grpId="0" animBg="1"/>
      <p:bldP spid="58400" grpId="0" build="p" autoUpdateAnimBg="0"/>
      <p:bldP spid="58405" grpId="0" animBg="1"/>
      <p:bldP spid="58406" grpId="0" animBg="1"/>
      <p:bldP spid="5840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Wave Celerity</a:t>
            </a:r>
          </a:p>
        </p:txBody>
      </p:sp>
      <p:graphicFrame>
        <p:nvGraphicFramePr>
          <p:cNvPr id="49154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0050" y="1973263"/>
          <a:ext cx="47053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0" name="Equation" r:id="rId3" imgW="4724280" imgH="380880" progId="Equation.3">
                  <p:embed/>
                </p:oleObj>
              </mc:Choice>
              <mc:Fallback>
                <p:oleObj name="Equation" r:id="rId3" imgW="4724280" imgH="38088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1973263"/>
                        <a:ext cx="470535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0050" y="2568575"/>
          <a:ext cx="69802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1" name="Equation" r:id="rId5" imgW="6997680" imgH="380880" progId="Equation.3">
                  <p:embed/>
                </p:oleObj>
              </mc:Choice>
              <mc:Fallback>
                <p:oleObj name="Equation" r:id="rId5" imgW="6997680" imgH="38088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2568575"/>
                        <a:ext cx="698023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0050" y="3163888"/>
          <a:ext cx="25336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2" name="Equation" r:id="rId7" imgW="2552400" imgH="927000" progId="Equation.3">
                  <p:embed/>
                </p:oleObj>
              </mc:Choice>
              <mc:Fallback>
                <p:oleObj name="Equation" r:id="rId7" imgW="2552400" imgH="9270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3163888"/>
                        <a:ext cx="25336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0050" y="4300538"/>
          <a:ext cx="27241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3" name="Equation" r:id="rId9" imgW="2743200" imgH="380880" progId="Equation.3">
                  <p:embed/>
                </p:oleObj>
              </mc:Choice>
              <mc:Fallback>
                <p:oleObj name="Equation" r:id="rId9" imgW="2743200" imgH="38088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300538"/>
                        <a:ext cx="272415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0050" y="4897438"/>
          <a:ext cx="2598738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4" name="Equation" r:id="rId11" imgW="2616120" imgH="927000" progId="Equation.3">
                  <p:embed/>
                </p:oleObj>
              </mc:Choice>
              <mc:Fallback>
                <p:oleObj name="Equation" r:id="rId11" imgW="2616120" imgH="9270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897438"/>
                        <a:ext cx="2598738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0050" y="6034088"/>
          <a:ext cx="20272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5" name="Equation" r:id="rId13" imgW="2044440" imgH="444240" progId="Equation.3">
                  <p:embed/>
                </p:oleObj>
              </mc:Choice>
              <mc:Fallback>
                <p:oleObj name="Equation" r:id="rId13" imgW="2044440" imgH="44424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6034088"/>
                        <a:ext cx="202723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079750" y="6105525"/>
          <a:ext cx="151606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6" name="Equation" r:id="rId15" imgW="1536480" imgH="380880" progId="Equation.3">
                  <p:embed/>
                </p:oleObj>
              </mc:Choice>
              <mc:Fallback>
                <p:oleObj name="Equation" r:id="rId15" imgW="1536480" imgH="38088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0" y="6105525"/>
                        <a:ext cx="151606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1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94313" y="6075363"/>
          <a:ext cx="1163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7" name="Equation" r:id="rId17" imgW="1180800" imgH="406080" progId="Equation.3">
                  <p:embed/>
                </p:oleObj>
              </mc:Choice>
              <mc:Fallback>
                <p:oleObj name="Equation" r:id="rId17" imgW="1180800" imgH="40608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313" y="6075363"/>
                        <a:ext cx="116363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6059488" y="1935163"/>
            <a:ext cx="24574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Mass conservation</a:t>
            </a:r>
          </a:p>
        </p:txBody>
      </p:sp>
      <p:grpSp>
        <p:nvGrpSpPr>
          <p:cNvPr id="49165" name="Group 12"/>
          <p:cNvGrpSpPr>
            <a:grpSpLocks/>
          </p:cNvGrpSpPr>
          <p:nvPr/>
        </p:nvGrpSpPr>
        <p:grpSpPr bwMode="auto">
          <a:xfrm>
            <a:off x="4800600" y="3511550"/>
            <a:ext cx="3987800" cy="2179638"/>
            <a:chOff x="3024" y="2212"/>
            <a:chExt cx="2512" cy="1373"/>
          </a:xfrm>
        </p:grpSpPr>
        <p:sp>
          <p:nvSpPr>
            <p:cNvPr id="49179" name="Freeform 13"/>
            <p:cNvSpPr>
              <a:spLocks/>
            </p:cNvSpPr>
            <p:nvPr/>
          </p:nvSpPr>
          <p:spPr bwMode="auto">
            <a:xfrm>
              <a:off x="3176" y="2248"/>
              <a:ext cx="1800" cy="872"/>
            </a:xfrm>
            <a:custGeom>
              <a:avLst/>
              <a:gdLst>
                <a:gd name="T0" fmla="*/ 0 w 1800"/>
                <a:gd name="T1" fmla="*/ 104 h 872"/>
                <a:gd name="T2" fmla="*/ 728 w 1800"/>
                <a:gd name="T3" fmla="*/ 104 h 872"/>
                <a:gd name="T4" fmla="*/ 784 w 1800"/>
                <a:gd name="T5" fmla="*/ 40 h 872"/>
                <a:gd name="T6" fmla="*/ 840 w 1800"/>
                <a:gd name="T7" fmla="*/ 16 h 872"/>
                <a:gd name="T8" fmla="*/ 888 w 1800"/>
                <a:gd name="T9" fmla="*/ 0 h 872"/>
                <a:gd name="T10" fmla="*/ 984 w 1800"/>
                <a:gd name="T11" fmla="*/ 24 h 872"/>
                <a:gd name="T12" fmla="*/ 1032 w 1800"/>
                <a:gd name="T13" fmla="*/ 64 h 872"/>
                <a:gd name="T14" fmla="*/ 1104 w 1800"/>
                <a:gd name="T15" fmla="*/ 104 h 872"/>
                <a:gd name="T16" fmla="*/ 1800 w 1800"/>
                <a:gd name="T17" fmla="*/ 104 h 872"/>
                <a:gd name="T18" fmla="*/ 1800 w 1800"/>
                <a:gd name="T19" fmla="*/ 872 h 872"/>
                <a:gd name="T20" fmla="*/ 0 w 1800"/>
                <a:gd name="T21" fmla="*/ 864 h 872"/>
                <a:gd name="T22" fmla="*/ 0 w 1800"/>
                <a:gd name="T23" fmla="*/ 104 h 8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00"/>
                <a:gd name="T37" fmla="*/ 0 h 872"/>
                <a:gd name="T38" fmla="*/ 1800 w 1800"/>
                <a:gd name="T39" fmla="*/ 872 h 8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00" h="872">
                  <a:moveTo>
                    <a:pt x="0" y="104"/>
                  </a:moveTo>
                  <a:lnTo>
                    <a:pt x="728" y="104"/>
                  </a:lnTo>
                  <a:lnTo>
                    <a:pt x="784" y="40"/>
                  </a:lnTo>
                  <a:lnTo>
                    <a:pt x="840" y="16"/>
                  </a:lnTo>
                  <a:lnTo>
                    <a:pt x="888" y="0"/>
                  </a:lnTo>
                  <a:lnTo>
                    <a:pt x="984" y="24"/>
                  </a:lnTo>
                  <a:lnTo>
                    <a:pt x="1032" y="64"/>
                  </a:lnTo>
                  <a:lnTo>
                    <a:pt x="1104" y="104"/>
                  </a:lnTo>
                  <a:lnTo>
                    <a:pt x="1800" y="104"/>
                  </a:lnTo>
                  <a:lnTo>
                    <a:pt x="1800" y="872"/>
                  </a:lnTo>
                  <a:lnTo>
                    <a:pt x="0" y="86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80" name="Line 14"/>
            <p:cNvSpPr>
              <a:spLocks noChangeShapeType="1"/>
            </p:cNvSpPr>
            <p:nvPr/>
          </p:nvSpPr>
          <p:spPr bwMode="auto">
            <a:xfrm>
              <a:off x="3220" y="3120"/>
              <a:ext cx="1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81" name="Freeform 15"/>
            <p:cNvSpPr>
              <a:spLocks/>
            </p:cNvSpPr>
            <p:nvPr/>
          </p:nvSpPr>
          <p:spPr bwMode="auto">
            <a:xfrm>
              <a:off x="3168" y="2248"/>
              <a:ext cx="1777" cy="105"/>
            </a:xfrm>
            <a:custGeom>
              <a:avLst/>
              <a:gdLst>
                <a:gd name="T0" fmla="*/ 0 w 1777"/>
                <a:gd name="T1" fmla="*/ 104 h 105"/>
                <a:gd name="T2" fmla="*/ 624 w 1777"/>
                <a:gd name="T3" fmla="*/ 104 h 105"/>
                <a:gd name="T4" fmla="*/ 728 w 1777"/>
                <a:gd name="T5" fmla="*/ 96 h 105"/>
                <a:gd name="T6" fmla="*/ 808 w 1777"/>
                <a:gd name="T7" fmla="*/ 32 h 105"/>
                <a:gd name="T8" fmla="*/ 912 w 1777"/>
                <a:gd name="T9" fmla="*/ 0 h 105"/>
                <a:gd name="T10" fmla="*/ 992 w 1777"/>
                <a:gd name="T11" fmla="*/ 24 h 105"/>
                <a:gd name="T12" fmla="*/ 1072 w 1777"/>
                <a:gd name="T13" fmla="*/ 80 h 105"/>
                <a:gd name="T14" fmla="*/ 1160 w 1777"/>
                <a:gd name="T15" fmla="*/ 104 h 105"/>
                <a:gd name="T16" fmla="*/ 1776 w 1777"/>
                <a:gd name="T17" fmla="*/ 104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77"/>
                <a:gd name="T28" fmla="*/ 0 h 105"/>
                <a:gd name="T29" fmla="*/ 1777 w 1777"/>
                <a:gd name="T30" fmla="*/ 105 h 1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77" h="105">
                  <a:moveTo>
                    <a:pt x="0" y="104"/>
                  </a:moveTo>
                  <a:lnTo>
                    <a:pt x="624" y="104"/>
                  </a:lnTo>
                  <a:lnTo>
                    <a:pt x="728" y="96"/>
                  </a:lnTo>
                  <a:lnTo>
                    <a:pt x="808" y="32"/>
                  </a:lnTo>
                  <a:lnTo>
                    <a:pt x="912" y="0"/>
                  </a:lnTo>
                  <a:lnTo>
                    <a:pt x="992" y="24"/>
                  </a:lnTo>
                  <a:lnTo>
                    <a:pt x="1072" y="80"/>
                  </a:lnTo>
                  <a:lnTo>
                    <a:pt x="1160" y="104"/>
                  </a:lnTo>
                  <a:lnTo>
                    <a:pt x="1776" y="104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82" name="Line 16"/>
            <p:cNvSpPr>
              <a:spLocks noChangeShapeType="1"/>
            </p:cNvSpPr>
            <p:nvPr/>
          </p:nvSpPr>
          <p:spPr bwMode="auto">
            <a:xfrm>
              <a:off x="3240" y="3168"/>
              <a:ext cx="1728" cy="0"/>
            </a:xfrm>
            <a:prstGeom prst="line">
              <a:avLst/>
            </a:prstGeom>
            <a:noFill/>
            <a:ln w="76200"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83" name="Line 17"/>
            <p:cNvSpPr>
              <a:spLocks noChangeShapeType="1"/>
            </p:cNvSpPr>
            <p:nvPr/>
          </p:nvSpPr>
          <p:spPr bwMode="auto">
            <a:xfrm>
              <a:off x="3216" y="2356"/>
              <a:ext cx="0" cy="7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84" name="Rectangle 18"/>
            <p:cNvSpPr>
              <a:spLocks noChangeArrowheads="1"/>
            </p:cNvSpPr>
            <p:nvPr/>
          </p:nvSpPr>
          <p:spPr bwMode="auto">
            <a:xfrm>
              <a:off x="3107" y="2531"/>
              <a:ext cx="210" cy="286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y</a:t>
              </a:r>
            </a:p>
          </p:txBody>
        </p:sp>
        <p:sp>
          <p:nvSpPr>
            <p:cNvPr id="49185" name="Rectangle 19"/>
            <p:cNvSpPr>
              <a:spLocks noChangeArrowheads="1"/>
            </p:cNvSpPr>
            <p:nvPr/>
          </p:nvSpPr>
          <p:spPr bwMode="auto">
            <a:xfrm>
              <a:off x="5027" y="2579"/>
              <a:ext cx="509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y+</a:t>
              </a:r>
              <a:r>
                <a:rPr lang="en-US">
                  <a:latin typeface="Symbol" pitchFamily="18" charset="2"/>
                </a:rPr>
                <a:t></a:t>
              </a:r>
              <a:r>
                <a:rPr lang="en-US"/>
                <a:t>y</a:t>
              </a:r>
            </a:p>
          </p:txBody>
        </p:sp>
        <p:sp>
          <p:nvSpPr>
            <p:cNvPr id="49186" name="Line 20"/>
            <p:cNvSpPr>
              <a:spLocks noChangeShapeType="1"/>
            </p:cNvSpPr>
            <p:nvPr/>
          </p:nvSpPr>
          <p:spPr bwMode="auto">
            <a:xfrm>
              <a:off x="5040" y="2260"/>
              <a:ext cx="0" cy="8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87" name="Line 21"/>
            <p:cNvSpPr>
              <a:spLocks noChangeShapeType="1"/>
            </p:cNvSpPr>
            <p:nvPr/>
          </p:nvSpPr>
          <p:spPr bwMode="auto">
            <a:xfrm>
              <a:off x="4180" y="2256"/>
              <a:ext cx="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88" name="Rectangle 22"/>
            <p:cNvSpPr>
              <a:spLocks noChangeArrowheads="1"/>
            </p:cNvSpPr>
            <p:nvPr/>
          </p:nvSpPr>
          <p:spPr bwMode="auto">
            <a:xfrm>
              <a:off x="4067" y="2627"/>
              <a:ext cx="890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V+</a:t>
              </a:r>
              <a:r>
                <a:rPr lang="en-US">
                  <a:latin typeface="Symbol" pitchFamily="18" charset="2"/>
                </a:rPr>
                <a:t></a:t>
              </a:r>
              <a:r>
                <a:rPr lang="en-US"/>
                <a:t>V-V</a:t>
              </a:r>
              <a:r>
                <a:rPr lang="en-US" baseline="-25000"/>
                <a:t>w</a:t>
              </a:r>
            </a:p>
          </p:txBody>
        </p:sp>
        <p:sp>
          <p:nvSpPr>
            <p:cNvPr id="49189" name="Rectangle 23"/>
            <p:cNvSpPr>
              <a:spLocks noChangeArrowheads="1"/>
            </p:cNvSpPr>
            <p:nvPr/>
          </p:nvSpPr>
          <p:spPr bwMode="auto">
            <a:xfrm>
              <a:off x="3508" y="2212"/>
              <a:ext cx="568" cy="904"/>
            </a:xfrm>
            <a:prstGeom prst="rect">
              <a:avLst/>
            </a:prstGeom>
            <a:noFill/>
            <a:ln w="12700">
              <a:pattFill prst="smCheck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90" name="Line 24"/>
            <p:cNvSpPr>
              <a:spLocks noChangeShapeType="1"/>
            </p:cNvSpPr>
            <p:nvPr/>
          </p:nvSpPr>
          <p:spPr bwMode="auto">
            <a:xfrm>
              <a:off x="3508" y="288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91" name="Rectangle 25"/>
            <p:cNvSpPr>
              <a:spLocks noChangeArrowheads="1"/>
            </p:cNvSpPr>
            <p:nvPr/>
          </p:nvSpPr>
          <p:spPr bwMode="auto">
            <a:xfrm>
              <a:off x="3491" y="2627"/>
              <a:ext cx="548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V-V</a:t>
              </a:r>
              <a:r>
                <a:rPr lang="en-US" baseline="-25000"/>
                <a:t>w</a:t>
              </a:r>
            </a:p>
          </p:txBody>
        </p:sp>
        <p:sp>
          <p:nvSpPr>
            <p:cNvPr id="49192" name="Line 26"/>
            <p:cNvSpPr>
              <a:spLocks noChangeShapeType="1"/>
            </p:cNvSpPr>
            <p:nvPr/>
          </p:nvSpPr>
          <p:spPr bwMode="auto">
            <a:xfrm>
              <a:off x="4084" y="288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93" name="Rectangle 27"/>
            <p:cNvSpPr>
              <a:spLocks noChangeArrowheads="1"/>
            </p:cNvSpPr>
            <p:nvPr/>
          </p:nvSpPr>
          <p:spPr bwMode="auto">
            <a:xfrm>
              <a:off x="3785" y="3299"/>
              <a:ext cx="1004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steady flow</a:t>
              </a:r>
            </a:p>
          </p:txBody>
        </p:sp>
        <p:sp>
          <p:nvSpPr>
            <p:cNvPr id="49194" name="Rectangle 28"/>
            <p:cNvSpPr>
              <a:spLocks noChangeArrowheads="1"/>
            </p:cNvSpPr>
            <p:nvPr/>
          </p:nvSpPr>
          <p:spPr bwMode="auto">
            <a:xfrm>
              <a:off x="3024" y="2488"/>
              <a:ext cx="152" cy="32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9166" name="Line 29"/>
          <p:cNvSpPr>
            <a:spLocks noChangeShapeType="1"/>
          </p:cNvSpPr>
          <p:nvPr/>
        </p:nvSpPr>
        <p:spPr bwMode="auto">
          <a:xfrm>
            <a:off x="6045200" y="2336800"/>
            <a:ext cx="2679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9422" name="Line 30"/>
          <p:cNvSpPr>
            <a:spLocks noChangeShapeType="1"/>
          </p:cNvSpPr>
          <p:nvPr/>
        </p:nvSpPr>
        <p:spPr bwMode="auto">
          <a:xfrm flipV="1">
            <a:off x="495300" y="25273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9423" name="Line 31"/>
          <p:cNvSpPr>
            <a:spLocks noChangeShapeType="1"/>
          </p:cNvSpPr>
          <p:nvPr/>
        </p:nvSpPr>
        <p:spPr bwMode="auto">
          <a:xfrm flipV="1">
            <a:off x="2260600" y="25146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9424" name="Line 32"/>
          <p:cNvSpPr>
            <a:spLocks noChangeShapeType="1"/>
          </p:cNvSpPr>
          <p:nvPr/>
        </p:nvSpPr>
        <p:spPr bwMode="auto">
          <a:xfrm flipV="1">
            <a:off x="4749800" y="2540000"/>
            <a:ext cx="711200" cy="4064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9425" name="Line 33"/>
          <p:cNvSpPr>
            <a:spLocks noChangeShapeType="1"/>
          </p:cNvSpPr>
          <p:nvPr/>
        </p:nvSpPr>
        <p:spPr bwMode="auto">
          <a:xfrm flipV="1">
            <a:off x="1295400" y="24892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9426" name="Line 34"/>
          <p:cNvSpPr>
            <a:spLocks noChangeShapeType="1"/>
          </p:cNvSpPr>
          <p:nvPr/>
        </p:nvSpPr>
        <p:spPr bwMode="auto">
          <a:xfrm flipV="1">
            <a:off x="6019800" y="24638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9427" name="Rectangle 35"/>
          <p:cNvSpPr>
            <a:spLocks noChangeArrowheads="1"/>
          </p:cNvSpPr>
          <p:nvPr/>
        </p:nvSpPr>
        <p:spPr bwMode="auto">
          <a:xfrm>
            <a:off x="3290888" y="4208463"/>
            <a:ext cx="1601787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Momentum</a:t>
            </a:r>
          </a:p>
        </p:txBody>
      </p:sp>
      <p:sp>
        <p:nvSpPr>
          <p:cNvPr id="49173" name="Line 36"/>
          <p:cNvSpPr>
            <a:spLocks noChangeShapeType="1"/>
          </p:cNvSpPr>
          <p:nvPr/>
        </p:nvSpPr>
        <p:spPr bwMode="auto">
          <a:xfrm>
            <a:off x="3365500" y="4610100"/>
            <a:ext cx="1587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441450" y="3956050"/>
            <a:ext cx="1498600" cy="349250"/>
            <a:chOff x="908" y="2492"/>
            <a:chExt cx="944" cy="220"/>
          </a:xfrm>
        </p:grpSpPr>
        <p:sp>
          <p:nvSpPr>
            <p:cNvPr id="49177" name="AutoShape 38"/>
            <p:cNvSpPr>
              <a:spLocks/>
            </p:cNvSpPr>
            <p:nvPr/>
          </p:nvSpPr>
          <p:spPr bwMode="auto">
            <a:xfrm rot="5400000">
              <a:off x="1312" y="2088"/>
              <a:ext cx="136" cy="944"/>
            </a:xfrm>
            <a:prstGeom prst="rightBrace">
              <a:avLst>
                <a:gd name="adj1" fmla="val 57843"/>
                <a:gd name="adj2" fmla="val 50000"/>
              </a:avLst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178" name="Line 39"/>
            <p:cNvSpPr>
              <a:spLocks noChangeShapeType="1"/>
            </p:cNvSpPr>
            <p:nvPr/>
          </p:nvSpPr>
          <p:spPr bwMode="auto">
            <a:xfrm>
              <a:off x="1368" y="2632"/>
              <a:ext cx="392" cy="8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9432" name="Line 40"/>
          <p:cNvSpPr>
            <a:spLocks noChangeShapeType="1"/>
          </p:cNvSpPr>
          <p:nvPr/>
        </p:nvSpPr>
        <p:spPr bwMode="auto">
          <a:xfrm flipV="1">
            <a:off x="673100" y="50292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9433" name="Line 41"/>
          <p:cNvSpPr>
            <a:spLocks noChangeShapeType="1"/>
          </p:cNvSpPr>
          <p:nvPr/>
        </p:nvSpPr>
        <p:spPr bwMode="auto">
          <a:xfrm flipV="1">
            <a:off x="2730500" y="4800600"/>
            <a:ext cx="2032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9434" name="Object 42">
            <a:hlinkClick r:id="" action="ppaction://ole?verb=0"/>
          </p:cNvPr>
          <p:cNvGraphicFramePr>
            <a:graphicFrameLocks/>
          </p:cNvGraphicFramePr>
          <p:nvPr/>
        </p:nvGraphicFramePr>
        <p:xfrm>
          <a:off x="7059613" y="5802313"/>
          <a:ext cx="1763712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8" name="Equation" r:id="rId19" imgW="1790640" imgH="888840" progId="Equation.3">
                  <p:embed/>
                </p:oleObj>
              </mc:Choice>
              <mc:Fallback>
                <p:oleObj name="Equation" r:id="rId19" imgW="1790640" imgH="888840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613" y="5802313"/>
                        <a:ext cx="1763712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3" grpId="0" build="p" autoUpdateAnimBg="0"/>
      <p:bldP spid="59422" grpId="0" animBg="1"/>
      <p:bldP spid="59423" grpId="0" animBg="1"/>
      <p:bldP spid="59424" grpId="0" animBg="1"/>
      <p:bldP spid="59425" grpId="0" animBg="1"/>
      <p:bldP spid="59426" grpId="0" animBg="1"/>
      <p:bldP spid="59427" grpId="0" build="p" autoUpdateAnimBg="0"/>
      <p:bldP spid="59432" grpId="0" animBg="1"/>
      <p:bldP spid="594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Wave Propagation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876800"/>
          </a:xfrm>
          <a:noFill/>
        </p:spPr>
        <p:txBody>
          <a:bodyPr lIns="90488" tIns="44450" rIns="90488" bIns="44450"/>
          <a:lstStyle/>
          <a:p>
            <a:r>
              <a:rPr lang="en-US" sz="2800" smtClean="0"/>
              <a:t>Supercritical flow</a:t>
            </a:r>
          </a:p>
          <a:p>
            <a:pPr lvl="1"/>
            <a:r>
              <a:rPr lang="en-US" sz="2400" smtClean="0"/>
              <a:t>c&lt;V</a:t>
            </a:r>
          </a:p>
          <a:p>
            <a:pPr lvl="1"/>
            <a:r>
              <a:rPr lang="en-US" sz="2400" smtClean="0"/>
              <a:t>waves only propagate downstream</a:t>
            </a:r>
          </a:p>
          <a:p>
            <a:pPr lvl="1"/>
            <a:r>
              <a:rPr lang="en-US" sz="2400" smtClean="0"/>
              <a:t>water doesn’t “know” what is happening downstream</a:t>
            </a:r>
          </a:p>
          <a:p>
            <a:pPr lvl="1"/>
            <a:r>
              <a:rPr lang="en-US" sz="2400" smtClean="0"/>
              <a:t>_________ control</a:t>
            </a:r>
          </a:p>
          <a:p>
            <a:r>
              <a:rPr lang="en-US" sz="2800" smtClean="0"/>
              <a:t>Critical flow</a:t>
            </a:r>
          </a:p>
          <a:p>
            <a:pPr lvl="1"/>
            <a:r>
              <a:rPr lang="en-US" sz="2400" smtClean="0"/>
              <a:t>c=V</a:t>
            </a:r>
          </a:p>
          <a:p>
            <a:r>
              <a:rPr lang="en-US" sz="2800" smtClean="0"/>
              <a:t>Subcritical flow</a:t>
            </a:r>
          </a:p>
          <a:p>
            <a:pPr lvl="1"/>
            <a:r>
              <a:rPr lang="en-US" sz="2400" smtClean="0"/>
              <a:t>c&gt;V</a:t>
            </a:r>
          </a:p>
          <a:p>
            <a:pPr lvl="1"/>
            <a:r>
              <a:rPr lang="en-US" sz="2400" smtClean="0"/>
              <a:t>waves propagate both upstream and downstream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514475" y="3784600"/>
            <a:ext cx="13001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upstream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Discharge Measurements</a:t>
            </a:r>
          </a:p>
        </p:txBody>
      </p:sp>
      <p:sp>
        <p:nvSpPr>
          <p:cNvPr id="501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30400"/>
            <a:ext cx="4292600" cy="4597400"/>
          </a:xfrm>
          <a:noFill/>
        </p:spPr>
        <p:txBody>
          <a:bodyPr lIns="90488" tIns="44450" rIns="90488" bIns="44450"/>
          <a:lstStyle/>
          <a:p>
            <a:pPr>
              <a:lnSpc>
                <a:spcPct val="150000"/>
              </a:lnSpc>
            </a:pPr>
            <a:r>
              <a:rPr lang="en-US" sz="3600" smtClean="0"/>
              <a:t>Sharp-Crested Weir</a:t>
            </a:r>
          </a:p>
          <a:p>
            <a:pPr>
              <a:lnSpc>
                <a:spcPct val="150000"/>
              </a:lnSpc>
            </a:pPr>
            <a:r>
              <a:rPr lang="en-US" sz="3600" smtClean="0"/>
              <a:t>V-Notch Weir</a:t>
            </a:r>
          </a:p>
          <a:p>
            <a:pPr>
              <a:lnSpc>
                <a:spcPct val="150000"/>
              </a:lnSpc>
            </a:pPr>
            <a:r>
              <a:rPr lang="en-US" sz="3600" smtClean="0"/>
              <a:t>Broad-Crested Weir</a:t>
            </a:r>
          </a:p>
          <a:p>
            <a:pPr>
              <a:lnSpc>
                <a:spcPct val="150000"/>
              </a:lnSpc>
            </a:pPr>
            <a:r>
              <a:rPr lang="en-US" sz="3600" smtClean="0"/>
              <a:t>Sluice Gate</a:t>
            </a:r>
          </a:p>
        </p:txBody>
      </p:sp>
      <p:graphicFrame>
        <p:nvGraphicFramePr>
          <p:cNvPr id="5017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22875" y="3017838"/>
          <a:ext cx="338613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8" name="Equation" r:id="rId3" imgW="3403440" imgH="812520" progId="Equation.DSMT4">
                  <p:embed/>
                </p:oleObj>
              </mc:Choice>
              <mc:Fallback>
                <p:oleObj name="Equation" r:id="rId3" imgW="3403440" imgH="81252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75" y="3017838"/>
                        <a:ext cx="3386138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29225" y="4043363"/>
          <a:ext cx="2563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9" name="Equation" r:id="rId5" imgW="2577960" imgH="876240" progId="Equation.DSMT4">
                  <p:embed/>
                </p:oleObj>
              </mc:Choice>
              <mc:Fallback>
                <p:oleObj name="Equation" r:id="rId5" imgW="2577960" imgH="87624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4043363"/>
                        <a:ext cx="2563813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29225" y="2065338"/>
          <a:ext cx="23558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0" name="Equation" r:id="rId7" imgW="2374560" imgH="736560" progId="Equation.DSMT4">
                  <p:embed/>
                </p:oleObj>
              </mc:Choice>
              <mc:Fallback>
                <p:oleObj name="Equation" r:id="rId7" imgW="2374560" imgH="73656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2065338"/>
                        <a:ext cx="235585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41925" y="5135563"/>
          <a:ext cx="20780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1" name="Equation" r:id="rId9" imgW="2095200" imgH="482400" progId="Equation.DSMT4">
                  <p:embed/>
                </p:oleObj>
              </mc:Choice>
              <mc:Fallback>
                <p:oleObj name="Equation" r:id="rId9" imgW="2095200" imgH="48240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5135563"/>
                        <a:ext cx="2078038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893763" y="5926138"/>
            <a:ext cx="41910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/>
              <a:t>Explain the exponents of H!</a:t>
            </a:r>
          </a:p>
        </p:txBody>
      </p:sp>
      <p:graphicFrame>
        <p:nvGraphicFramePr>
          <p:cNvPr id="61449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5768975" y="5953125"/>
          <a:ext cx="13477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2" name="Equation" r:id="rId11" imgW="1358640" imgH="457200" progId="Equation.DSMT4">
                  <p:embed/>
                </p:oleObj>
              </mc:Choice>
              <mc:Fallback>
                <p:oleObj name="Equation" r:id="rId11" imgW="1358640" imgH="457200" progId="Equation.DSMT4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8975" y="5953125"/>
                        <a:ext cx="134778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8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(1)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000" y="1981200"/>
            <a:ext cx="8204200" cy="4876800"/>
          </a:xfrm>
        </p:spPr>
        <p:txBody>
          <a:bodyPr/>
          <a:lstStyle/>
          <a:p>
            <a:r>
              <a:rPr lang="en-US" smtClean="0"/>
              <a:t>All the complications of pipe flow plus additional parameter... _________________</a:t>
            </a:r>
          </a:p>
          <a:p>
            <a:r>
              <a:rPr lang="en-US" smtClean="0"/>
              <a:t>Various descriptions of energy loss</a:t>
            </a:r>
          </a:p>
          <a:p>
            <a:pPr lvl="1"/>
            <a:r>
              <a:rPr lang="en-US" smtClean="0"/>
              <a:t>Chezy, Manning, Darcy-Weisbach</a:t>
            </a:r>
          </a:p>
          <a:p>
            <a:r>
              <a:rPr lang="en-US" smtClean="0"/>
              <a:t>Importance of Froude Number</a:t>
            </a:r>
          </a:p>
          <a:p>
            <a:pPr lvl="1"/>
            <a:r>
              <a:rPr lang="en-US" smtClean="0"/>
              <a:t>Fr&gt;1 decrease in E gives increase in y</a:t>
            </a:r>
          </a:p>
          <a:p>
            <a:pPr lvl="1"/>
            <a:r>
              <a:rPr lang="en-US" smtClean="0"/>
              <a:t>Fr&lt;1 decrease in E gives decrease in y</a:t>
            </a:r>
          </a:p>
          <a:p>
            <a:pPr lvl="1"/>
            <a:r>
              <a:rPr lang="en-US" smtClean="0"/>
              <a:t>Fr=1 standing waves (also min E given Q)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800600" y="2547938"/>
            <a:ext cx="308292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free surface location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905625" y="3848100"/>
          <a:ext cx="2187575" cy="210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(2)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Methods of calculating location of free surface (Gradually varying)</a:t>
            </a:r>
          </a:p>
          <a:p>
            <a:pPr lvl="1"/>
            <a:r>
              <a:rPr lang="en-US" smtClean="0"/>
              <a:t>Direct step (prismatic channel)</a:t>
            </a:r>
          </a:p>
          <a:p>
            <a:pPr lvl="1"/>
            <a:r>
              <a:rPr lang="en-US" smtClean="0"/>
              <a:t>Standard step (iterative)</a:t>
            </a:r>
          </a:p>
          <a:p>
            <a:pPr lvl="1"/>
            <a:r>
              <a:rPr lang="en-US" smtClean="0"/>
              <a:t>Differential equation</a:t>
            </a:r>
          </a:p>
          <a:p>
            <a:r>
              <a:rPr lang="en-US" smtClean="0"/>
              <a:t>Rapidly varying</a:t>
            </a:r>
          </a:p>
          <a:p>
            <a:pPr lvl="1"/>
            <a:r>
              <a:rPr lang="en-US" smtClean="0"/>
              <a:t>Hydraulic jump</a:t>
            </a:r>
          </a:p>
        </p:txBody>
      </p:sp>
      <p:graphicFrame>
        <p:nvGraphicFramePr>
          <p:cNvPr id="73732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5334000" y="3962400"/>
          <a:ext cx="18716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Equation" r:id="rId3" imgW="1892160" imgH="876240" progId="Equation.3">
                  <p:embed/>
                </p:oleObj>
              </mc:Choice>
              <mc:Fallback>
                <p:oleObj name="Equation" r:id="rId3" imgW="1892160" imgH="87624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962400"/>
                        <a:ext cx="18716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ChangeArrowheads="1"/>
          </p:cNvSpPr>
          <p:nvPr/>
        </p:nvSpPr>
        <p:spPr bwMode="auto">
          <a:xfrm rot="720000">
            <a:off x="4137025" y="2914650"/>
            <a:ext cx="4832350" cy="17113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Steady-Uniform Flow: Force Balance</a:t>
            </a:r>
          </a:p>
        </p:txBody>
      </p:sp>
      <p:sp>
        <p:nvSpPr>
          <p:cNvPr id="2058" name="Line 4"/>
          <p:cNvSpPr>
            <a:spLocks noChangeShapeType="1"/>
          </p:cNvSpPr>
          <p:nvPr/>
        </p:nvSpPr>
        <p:spPr bwMode="auto">
          <a:xfrm>
            <a:off x="4035425" y="2146300"/>
            <a:ext cx="4876800" cy="1028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Line 5"/>
          <p:cNvSpPr>
            <a:spLocks noChangeShapeType="1"/>
          </p:cNvSpPr>
          <p:nvPr/>
        </p:nvSpPr>
        <p:spPr bwMode="auto">
          <a:xfrm flipH="1">
            <a:off x="4664075" y="2584450"/>
            <a:ext cx="381000" cy="165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Line 6"/>
          <p:cNvSpPr>
            <a:spLocks noChangeShapeType="1"/>
          </p:cNvSpPr>
          <p:nvPr/>
        </p:nvSpPr>
        <p:spPr bwMode="auto">
          <a:xfrm>
            <a:off x="4035425" y="2374900"/>
            <a:ext cx="4876800" cy="1028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Line 7"/>
          <p:cNvSpPr>
            <a:spLocks noChangeShapeType="1"/>
          </p:cNvSpPr>
          <p:nvPr/>
        </p:nvSpPr>
        <p:spPr bwMode="auto">
          <a:xfrm>
            <a:off x="3768725" y="4051300"/>
            <a:ext cx="48768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Line 8"/>
          <p:cNvSpPr>
            <a:spLocks noChangeShapeType="1"/>
          </p:cNvSpPr>
          <p:nvPr/>
        </p:nvSpPr>
        <p:spPr bwMode="auto">
          <a:xfrm flipH="1">
            <a:off x="6238875" y="2927350"/>
            <a:ext cx="368300" cy="165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Line 9"/>
          <p:cNvSpPr>
            <a:spLocks noChangeShapeType="1"/>
          </p:cNvSpPr>
          <p:nvPr/>
        </p:nvSpPr>
        <p:spPr bwMode="auto">
          <a:xfrm>
            <a:off x="3736975" y="4102100"/>
            <a:ext cx="4927600" cy="1054100"/>
          </a:xfrm>
          <a:prstGeom prst="line">
            <a:avLst/>
          </a:prstGeom>
          <a:noFill/>
          <a:ln w="76200">
            <a:pattFill prst="wdDnDiag">
              <a:fgClr>
                <a:schemeClr val="accent1"/>
              </a:fgClr>
              <a:bgClr>
                <a:schemeClr val="bg1"/>
              </a:bgClr>
            </a:patt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4" name="Line 10"/>
          <p:cNvSpPr>
            <a:spLocks noChangeShapeType="1"/>
          </p:cNvSpPr>
          <p:nvPr/>
        </p:nvSpPr>
        <p:spPr bwMode="auto">
          <a:xfrm flipH="1">
            <a:off x="7280275" y="3143250"/>
            <a:ext cx="368300" cy="16383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5" name="Freeform 11"/>
          <p:cNvSpPr>
            <a:spLocks/>
          </p:cNvSpPr>
          <p:nvPr/>
        </p:nvSpPr>
        <p:spPr bwMode="auto">
          <a:xfrm>
            <a:off x="7277100" y="3314700"/>
            <a:ext cx="1184275" cy="1485900"/>
          </a:xfrm>
          <a:custGeom>
            <a:avLst/>
            <a:gdLst>
              <a:gd name="T0" fmla="*/ 0 w 746"/>
              <a:gd name="T1" fmla="*/ 932 h 936"/>
              <a:gd name="T2" fmla="*/ 26 w 746"/>
              <a:gd name="T3" fmla="*/ 936 h 936"/>
              <a:gd name="T4" fmla="*/ 34 w 746"/>
              <a:gd name="T5" fmla="*/ 936 h 936"/>
              <a:gd name="T6" fmla="*/ 42 w 746"/>
              <a:gd name="T7" fmla="*/ 936 h 936"/>
              <a:gd name="T8" fmla="*/ 58 w 746"/>
              <a:gd name="T9" fmla="*/ 936 h 936"/>
              <a:gd name="T10" fmla="*/ 66 w 746"/>
              <a:gd name="T11" fmla="*/ 928 h 936"/>
              <a:gd name="T12" fmla="*/ 82 w 746"/>
              <a:gd name="T13" fmla="*/ 928 h 936"/>
              <a:gd name="T14" fmla="*/ 98 w 746"/>
              <a:gd name="T15" fmla="*/ 920 h 936"/>
              <a:gd name="T16" fmla="*/ 114 w 746"/>
              <a:gd name="T17" fmla="*/ 912 h 936"/>
              <a:gd name="T18" fmla="*/ 130 w 746"/>
              <a:gd name="T19" fmla="*/ 904 h 936"/>
              <a:gd name="T20" fmla="*/ 154 w 746"/>
              <a:gd name="T21" fmla="*/ 896 h 936"/>
              <a:gd name="T22" fmla="*/ 170 w 746"/>
              <a:gd name="T23" fmla="*/ 888 h 936"/>
              <a:gd name="T24" fmla="*/ 194 w 746"/>
              <a:gd name="T25" fmla="*/ 880 h 936"/>
              <a:gd name="T26" fmla="*/ 210 w 746"/>
              <a:gd name="T27" fmla="*/ 864 h 936"/>
              <a:gd name="T28" fmla="*/ 234 w 746"/>
              <a:gd name="T29" fmla="*/ 856 h 936"/>
              <a:gd name="T30" fmla="*/ 258 w 746"/>
              <a:gd name="T31" fmla="*/ 840 h 936"/>
              <a:gd name="T32" fmla="*/ 274 w 746"/>
              <a:gd name="T33" fmla="*/ 824 h 936"/>
              <a:gd name="T34" fmla="*/ 298 w 746"/>
              <a:gd name="T35" fmla="*/ 808 h 936"/>
              <a:gd name="T36" fmla="*/ 322 w 746"/>
              <a:gd name="T37" fmla="*/ 792 h 936"/>
              <a:gd name="T38" fmla="*/ 346 w 746"/>
              <a:gd name="T39" fmla="*/ 768 h 936"/>
              <a:gd name="T40" fmla="*/ 370 w 746"/>
              <a:gd name="T41" fmla="*/ 752 h 936"/>
              <a:gd name="T42" fmla="*/ 394 w 746"/>
              <a:gd name="T43" fmla="*/ 728 h 936"/>
              <a:gd name="T44" fmla="*/ 418 w 746"/>
              <a:gd name="T45" fmla="*/ 704 h 936"/>
              <a:gd name="T46" fmla="*/ 442 w 746"/>
              <a:gd name="T47" fmla="*/ 672 h 936"/>
              <a:gd name="T48" fmla="*/ 466 w 746"/>
              <a:gd name="T49" fmla="*/ 648 h 936"/>
              <a:gd name="T50" fmla="*/ 490 w 746"/>
              <a:gd name="T51" fmla="*/ 616 h 936"/>
              <a:gd name="T52" fmla="*/ 514 w 746"/>
              <a:gd name="T53" fmla="*/ 584 h 936"/>
              <a:gd name="T54" fmla="*/ 530 w 746"/>
              <a:gd name="T55" fmla="*/ 552 h 936"/>
              <a:gd name="T56" fmla="*/ 554 w 746"/>
              <a:gd name="T57" fmla="*/ 520 h 936"/>
              <a:gd name="T58" fmla="*/ 578 w 746"/>
              <a:gd name="T59" fmla="*/ 480 h 936"/>
              <a:gd name="T60" fmla="*/ 594 w 746"/>
              <a:gd name="T61" fmla="*/ 440 h 936"/>
              <a:gd name="T62" fmla="*/ 618 w 746"/>
              <a:gd name="T63" fmla="*/ 400 h 936"/>
              <a:gd name="T64" fmla="*/ 634 w 746"/>
              <a:gd name="T65" fmla="*/ 360 h 936"/>
              <a:gd name="T66" fmla="*/ 658 w 746"/>
              <a:gd name="T67" fmla="*/ 312 h 936"/>
              <a:gd name="T68" fmla="*/ 674 w 746"/>
              <a:gd name="T69" fmla="*/ 264 h 936"/>
              <a:gd name="T70" fmla="*/ 690 w 746"/>
              <a:gd name="T71" fmla="*/ 216 h 936"/>
              <a:gd name="T72" fmla="*/ 706 w 746"/>
              <a:gd name="T73" fmla="*/ 168 h 936"/>
              <a:gd name="T74" fmla="*/ 722 w 746"/>
              <a:gd name="T75" fmla="*/ 112 h 936"/>
              <a:gd name="T76" fmla="*/ 738 w 746"/>
              <a:gd name="T77" fmla="*/ 56 h 936"/>
              <a:gd name="T78" fmla="*/ 746 w 746"/>
              <a:gd name="T79" fmla="*/ 0 h 9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46"/>
              <a:gd name="T121" fmla="*/ 0 h 936"/>
              <a:gd name="T122" fmla="*/ 746 w 746"/>
              <a:gd name="T123" fmla="*/ 936 h 9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46" h="936">
                <a:moveTo>
                  <a:pt x="0" y="932"/>
                </a:moveTo>
                <a:lnTo>
                  <a:pt x="26" y="936"/>
                </a:lnTo>
                <a:lnTo>
                  <a:pt x="34" y="936"/>
                </a:lnTo>
                <a:lnTo>
                  <a:pt x="42" y="936"/>
                </a:lnTo>
                <a:lnTo>
                  <a:pt x="58" y="936"/>
                </a:lnTo>
                <a:lnTo>
                  <a:pt x="66" y="928"/>
                </a:lnTo>
                <a:lnTo>
                  <a:pt x="82" y="928"/>
                </a:lnTo>
                <a:lnTo>
                  <a:pt x="98" y="920"/>
                </a:lnTo>
                <a:lnTo>
                  <a:pt x="114" y="912"/>
                </a:lnTo>
                <a:lnTo>
                  <a:pt x="130" y="904"/>
                </a:lnTo>
                <a:lnTo>
                  <a:pt x="154" y="896"/>
                </a:lnTo>
                <a:lnTo>
                  <a:pt x="170" y="888"/>
                </a:lnTo>
                <a:lnTo>
                  <a:pt x="194" y="880"/>
                </a:lnTo>
                <a:lnTo>
                  <a:pt x="210" y="864"/>
                </a:lnTo>
                <a:lnTo>
                  <a:pt x="234" y="856"/>
                </a:lnTo>
                <a:lnTo>
                  <a:pt x="258" y="840"/>
                </a:lnTo>
                <a:lnTo>
                  <a:pt x="274" y="824"/>
                </a:lnTo>
                <a:lnTo>
                  <a:pt x="298" y="808"/>
                </a:lnTo>
                <a:lnTo>
                  <a:pt x="322" y="792"/>
                </a:lnTo>
                <a:lnTo>
                  <a:pt x="346" y="768"/>
                </a:lnTo>
                <a:lnTo>
                  <a:pt x="370" y="752"/>
                </a:lnTo>
                <a:lnTo>
                  <a:pt x="394" y="728"/>
                </a:lnTo>
                <a:lnTo>
                  <a:pt x="418" y="704"/>
                </a:lnTo>
                <a:lnTo>
                  <a:pt x="442" y="672"/>
                </a:lnTo>
                <a:lnTo>
                  <a:pt x="466" y="648"/>
                </a:lnTo>
                <a:lnTo>
                  <a:pt x="490" y="616"/>
                </a:lnTo>
                <a:lnTo>
                  <a:pt x="514" y="584"/>
                </a:lnTo>
                <a:lnTo>
                  <a:pt x="530" y="552"/>
                </a:lnTo>
                <a:lnTo>
                  <a:pt x="554" y="520"/>
                </a:lnTo>
                <a:lnTo>
                  <a:pt x="578" y="480"/>
                </a:lnTo>
                <a:lnTo>
                  <a:pt x="594" y="440"/>
                </a:lnTo>
                <a:lnTo>
                  <a:pt x="618" y="400"/>
                </a:lnTo>
                <a:lnTo>
                  <a:pt x="634" y="360"/>
                </a:lnTo>
                <a:lnTo>
                  <a:pt x="658" y="312"/>
                </a:lnTo>
                <a:lnTo>
                  <a:pt x="674" y="264"/>
                </a:lnTo>
                <a:lnTo>
                  <a:pt x="690" y="216"/>
                </a:lnTo>
                <a:lnTo>
                  <a:pt x="706" y="168"/>
                </a:lnTo>
                <a:lnTo>
                  <a:pt x="722" y="112"/>
                </a:lnTo>
                <a:lnTo>
                  <a:pt x="738" y="56"/>
                </a:lnTo>
                <a:lnTo>
                  <a:pt x="746" y="0"/>
                </a:lnTo>
              </a:path>
            </a:pathLst>
          </a:custGeom>
          <a:noFill/>
          <a:ln w="381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6" name="Rectangle 12"/>
          <p:cNvSpPr>
            <a:spLocks noChangeArrowheads="1"/>
          </p:cNvSpPr>
          <p:nvPr/>
        </p:nvSpPr>
        <p:spPr bwMode="auto">
          <a:xfrm>
            <a:off x="7010400" y="4779963"/>
            <a:ext cx="300038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>
                <a:latin typeface="Symbol" pitchFamily="18" charset="2"/>
              </a:rPr>
              <a:t></a:t>
            </a:r>
          </a:p>
        </p:txBody>
      </p:sp>
      <p:sp>
        <p:nvSpPr>
          <p:cNvPr id="2067" name="Line 13"/>
          <p:cNvSpPr>
            <a:spLocks noChangeShapeType="1"/>
          </p:cNvSpPr>
          <p:nvPr/>
        </p:nvSpPr>
        <p:spPr bwMode="auto">
          <a:xfrm flipV="1">
            <a:off x="5591175" y="3581400"/>
            <a:ext cx="0" cy="21971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8" name="Line 14"/>
          <p:cNvSpPr>
            <a:spLocks noChangeShapeType="1"/>
          </p:cNvSpPr>
          <p:nvPr/>
        </p:nvSpPr>
        <p:spPr bwMode="auto">
          <a:xfrm flipV="1">
            <a:off x="5286375" y="3575050"/>
            <a:ext cx="304800" cy="2133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Line 15"/>
          <p:cNvSpPr>
            <a:spLocks noChangeShapeType="1"/>
          </p:cNvSpPr>
          <p:nvPr/>
        </p:nvSpPr>
        <p:spPr bwMode="auto">
          <a:xfrm flipH="1" flipV="1">
            <a:off x="5314950" y="5672138"/>
            <a:ext cx="279400" cy="635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0" name="Rectangle 16"/>
          <p:cNvSpPr>
            <a:spLocks noChangeArrowheads="1"/>
          </p:cNvSpPr>
          <p:nvPr/>
        </p:nvSpPr>
        <p:spPr bwMode="auto">
          <a:xfrm>
            <a:off x="5548313" y="5103813"/>
            <a:ext cx="3968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W</a:t>
            </a:r>
          </a:p>
        </p:txBody>
      </p:sp>
      <p:sp>
        <p:nvSpPr>
          <p:cNvPr id="2071" name="Rectangle 17"/>
          <p:cNvSpPr>
            <a:spLocks noChangeArrowheads="1"/>
          </p:cNvSpPr>
          <p:nvPr/>
        </p:nvSpPr>
        <p:spPr bwMode="auto">
          <a:xfrm>
            <a:off x="5373688" y="4570413"/>
            <a:ext cx="300037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>
                <a:latin typeface="Symbol" pitchFamily="18" charset="2"/>
              </a:rPr>
              <a:t></a:t>
            </a:r>
          </a:p>
        </p:txBody>
      </p:sp>
      <p:sp>
        <p:nvSpPr>
          <p:cNvPr id="2072" name="Rectangle 18"/>
          <p:cNvSpPr>
            <a:spLocks noChangeArrowheads="1"/>
          </p:cNvSpPr>
          <p:nvPr/>
        </p:nvSpPr>
        <p:spPr bwMode="auto">
          <a:xfrm>
            <a:off x="5030788" y="5842000"/>
            <a:ext cx="896937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W sin </a:t>
            </a:r>
            <a:r>
              <a:rPr lang="en-US" sz="1800">
                <a:latin typeface="Symbol" pitchFamily="18" charset="2"/>
              </a:rPr>
              <a:t></a:t>
            </a:r>
          </a:p>
        </p:txBody>
      </p:sp>
      <p:sp>
        <p:nvSpPr>
          <p:cNvPr id="2073" name="Line 19"/>
          <p:cNvSpPr>
            <a:spLocks noChangeShapeType="1"/>
          </p:cNvSpPr>
          <p:nvPr/>
        </p:nvSpPr>
        <p:spPr bwMode="auto">
          <a:xfrm>
            <a:off x="4987925" y="2908300"/>
            <a:ext cx="154940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4" name="Rectangle 20"/>
          <p:cNvSpPr>
            <a:spLocks noChangeArrowheads="1"/>
          </p:cNvSpPr>
          <p:nvPr/>
        </p:nvSpPr>
        <p:spPr bwMode="auto">
          <a:xfrm>
            <a:off x="5718175" y="3022600"/>
            <a:ext cx="304800" cy="1778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5" name="Rectangle 21"/>
          <p:cNvSpPr>
            <a:spLocks noChangeArrowheads="1"/>
          </p:cNvSpPr>
          <p:nvPr/>
        </p:nvSpPr>
        <p:spPr bwMode="auto">
          <a:xfrm>
            <a:off x="5653088" y="2881313"/>
            <a:ext cx="576262" cy="515937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>
                <a:latin typeface="Symbol" pitchFamily="18" charset="2"/>
              </a:rPr>
              <a:t>D</a:t>
            </a:r>
            <a:r>
              <a:rPr lang="en-US" sz="2800"/>
              <a:t>x</a:t>
            </a:r>
          </a:p>
        </p:txBody>
      </p:sp>
      <p:sp>
        <p:nvSpPr>
          <p:cNvPr id="2076" name="Rectangle 22"/>
          <p:cNvSpPr>
            <a:spLocks noChangeArrowheads="1"/>
          </p:cNvSpPr>
          <p:nvPr/>
        </p:nvSpPr>
        <p:spPr bwMode="auto">
          <a:xfrm>
            <a:off x="4460875" y="3884613"/>
            <a:ext cx="282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a</a:t>
            </a:r>
          </a:p>
        </p:txBody>
      </p:sp>
      <p:sp>
        <p:nvSpPr>
          <p:cNvPr id="2077" name="Rectangle 23"/>
          <p:cNvSpPr>
            <a:spLocks noChangeArrowheads="1"/>
          </p:cNvSpPr>
          <p:nvPr/>
        </p:nvSpPr>
        <p:spPr bwMode="auto">
          <a:xfrm>
            <a:off x="4800600" y="2513013"/>
            <a:ext cx="295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b</a:t>
            </a:r>
          </a:p>
        </p:txBody>
      </p:sp>
      <p:sp>
        <p:nvSpPr>
          <p:cNvPr id="2078" name="Rectangle 24"/>
          <p:cNvSpPr>
            <a:spLocks noChangeArrowheads="1"/>
          </p:cNvSpPr>
          <p:nvPr/>
        </p:nvSpPr>
        <p:spPr bwMode="auto">
          <a:xfrm>
            <a:off x="6538913" y="2868613"/>
            <a:ext cx="282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c</a:t>
            </a:r>
          </a:p>
        </p:txBody>
      </p:sp>
      <p:sp>
        <p:nvSpPr>
          <p:cNvPr id="2079" name="Rectangle 25"/>
          <p:cNvSpPr>
            <a:spLocks noChangeArrowheads="1"/>
          </p:cNvSpPr>
          <p:nvPr/>
        </p:nvSpPr>
        <p:spPr bwMode="auto">
          <a:xfrm>
            <a:off x="6216650" y="4265613"/>
            <a:ext cx="295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d</a:t>
            </a:r>
          </a:p>
        </p:txBody>
      </p:sp>
      <p:sp>
        <p:nvSpPr>
          <p:cNvPr id="2080" name="Line 26"/>
          <p:cNvSpPr>
            <a:spLocks noChangeShapeType="1"/>
          </p:cNvSpPr>
          <p:nvPr/>
        </p:nvSpPr>
        <p:spPr bwMode="auto">
          <a:xfrm flipH="1">
            <a:off x="4516438" y="4273550"/>
            <a:ext cx="661987" cy="423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1" name="Rectangle 27"/>
          <p:cNvSpPr>
            <a:spLocks noChangeArrowheads="1"/>
          </p:cNvSpPr>
          <p:nvPr/>
        </p:nvSpPr>
        <p:spPr bwMode="auto">
          <a:xfrm>
            <a:off x="3336925" y="4535488"/>
            <a:ext cx="122872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Shear force</a:t>
            </a:r>
          </a:p>
        </p:txBody>
      </p:sp>
      <p:sp>
        <p:nvSpPr>
          <p:cNvPr id="2082" name="Line 28"/>
          <p:cNvSpPr>
            <a:spLocks noChangeShapeType="1"/>
          </p:cNvSpPr>
          <p:nvPr/>
        </p:nvSpPr>
        <p:spPr bwMode="auto">
          <a:xfrm>
            <a:off x="4460875" y="2474913"/>
            <a:ext cx="0" cy="338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3" name="Line 29"/>
          <p:cNvSpPr>
            <a:spLocks noChangeShapeType="1"/>
          </p:cNvSpPr>
          <p:nvPr/>
        </p:nvSpPr>
        <p:spPr bwMode="auto">
          <a:xfrm flipH="1">
            <a:off x="4441825" y="2089150"/>
            <a:ext cx="34290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4" name="Rectangle 30"/>
          <p:cNvSpPr>
            <a:spLocks noChangeArrowheads="1"/>
          </p:cNvSpPr>
          <p:nvPr/>
        </p:nvSpPr>
        <p:spPr bwMode="auto">
          <a:xfrm>
            <a:off x="5402263" y="1992313"/>
            <a:ext cx="1806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Energy grade line</a:t>
            </a:r>
          </a:p>
        </p:txBody>
      </p:sp>
      <p:sp>
        <p:nvSpPr>
          <p:cNvPr id="2085" name="Rectangle 31"/>
          <p:cNvSpPr>
            <a:spLocks noChangeArrowheads="1"/>
          </p:cNvSpPr>
          <p:nvPr/>
        </p:nvSpPr>
        <p:spPr bwMode="auto">
          <a:xfrm>
            <a:off x="6856413" y="2347913"/>
            <a:ext cx="2060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Hydraulic grade line</a:t>
            </a:r>
          </a:p>
        </p:txBody>
      </p:sp>
      <p:sp>
        <p:nvSpPr>
          <p:cNvPr id="2086" name="Line 32"/>
          <p:cNvSpPr>
            <a:spLocks noChangeShapeType="1"/>
          </p:cNvSpPr>
          <p:nvPr/>
        </p:nvSpPr>
        <p:spPr bwMode="auto">
          <a:xfrm flipV="1">
            <a:off x="5140325" y="2209800"/>
            <a:ext cx="2794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7" name="Freeform 33"/>
          <p:cNvSpPr>
            <a:spLocks/>
          </p:cNvSpPr>
          <p:nvPr/>
        </p:nvSpPr>
        <p:spPr bwMode="auto">
          <a:xfrm>
            <a:off x="8575675" y="3238500"/>
            <a:ext cx="255588" cy="128588"/>
          </a:xfrm>
          <a:custGeom>
            <a:avLst/>
            <a:gdLst>
              <a:gd name="T0" fmla="*/ 0 w 161"/>
              <a:gd name="T1" fmla="*/ 0 h 81"/>
              <a:gd name="T2" fmla="*/ 80 w 161"/>
              <a:gd name="T3" fmla="*/ 80 h 81"/>
              <a:gd name="T4" fmla="*/ 160 w 161"/>
              <a:gd name="T5" fmla="*/ 0 h 81"/>
              <a:gd name="T6" fmla="*/ 0 w 161"/>
              <a:gd name="T7" fmla="*/ 0 h 81"/>
              <a:gd name="T8" fmla="*/ 0 60000 65536"/>
              <a:gd name="T9" fmla="*/ 0 60000 65536"/>
              <a:gd name="T10" fmla="*/ 0 60000 65536"/>
              <a:gd name="T11" fmla="*/ 0 60000 65536"/>
              <a:gd name="T12" fmla="*/ 0 w 161"/>
              <a:gd name="T13" fmla="*/ 0 h 81"/>
              <a:gd name="T14" fmla="*/ 161 w 161"/>
              <a:gd name="T15" fmla="*/ 81 h 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" h="81">
                <a:moveTo>
                  <a:pt x="0" y="0"/>
                </a:moveTo>
                <a:lnTo>
                  <a:pt x="80" y="80"/>
                </a:lnTo>
                <a:lnTo>
                  <a:pt x="160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50" name="Rectangle 34"/>
          <p:cNvSpPr>
            <a:spLocks noChangeArrowheads="1"/>
          </p:cNvSpPr>
          <p:nvPr/>
        </p:nvSpPr>
        <p:spPr bwMode="auto">
          <a:xfrm>
            <a:off x="165100" y="1943100"/>
            <a:ext cx="29384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/>
              <a:t> Shear force</a:t>
            </a:r>
            <a:r>
              <a:rPr lang="en-US">
                <a:solidFill>
                  <a:schemeClr val="folHlink"/>
                </a:solidFill>
              </a:rPr>
              <a:t> </a:t>
            </a:r>
            <a:r>
              <a:rPr lang="en-US"/>
              <a:t>=________</a:t>
            </a:r>
            <a:endParaRPr lang="en-US">
              <a:solidFill>
                <a:schemeClr val="folHlink"/>
              </a:solidFill>
            </a:endParaRPr>
          </a:p>
        </p:txBody>
      </p:sp>
      <p:graphicFrame>
        <p:nvGraphicFramePr>
          <p:cNvPr id="9251" name="Object 35"/>
          <p:cNvGraphicFramePr>
            <a:graphicFrameLocks noChangeAspect="1"/>
          </p:cNvGraphicFramePr>
          <p:nvPr/>
        </p:nvGraphicFramePr>
        <p:xfrm>
          <a:off x="228600" y="3562350"/>
          <a:ext cx="361791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3" imgW="2755800" imgH="380880" progId="Equation.3">
                  <p:embed/>
                </p:oleObj>
              </mc:Choice>
              <mc:Fallback>
                <p:oleObj name="Equation" r:id="rId3" imgW="2755800" imgH="3808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562350"/>
                        <a:ext cx="361791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2" name="Object 36"/>
          <p:cNvGraphicFramePr>
            <a:graphicFrameLocks noChangeAspect="1"/>
          </p:cNvGraphicFramePr>
          <p:nvPr/>
        </p:nvGraphicFramePr>
        <p:xfrm>
          <a:off x="817563" y="4062413"/>
          <a:ext cx="2166937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5" imgW="1650960" imgH="825480" progId="Equation.3">
                  <p:embed/>
                </p:oleObj>
              </mc:Choice>
              <mc:Fallback>
                <p:oleObj name="Equation" r:id="rId5" imgW="1650960" imgH="82548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4062413"/>
                        <a:ext cx="2166937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3" name="Object 37"/>
          <p:cNvGraphicFramePr>
            <a:graphicFrameLocks noChangeAspect="1"/>
          </p:cNvGraphicFramePr>
          <p:nvPr/>
        </p:nvGraphicFramePr>
        <p:xfrm>
          <a:off x="536575" y="4972050"/>
          <a:ext cx="118427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7" imgW="901440" imgH="825480" progId="Equation.3">
                  <p:embed/>
                </p:oleObj>
              </mc:Choice>
              <mc:Fallback>
                <p:oleObj name="Equation" r:id="rId7" imgW="901440" imgH="82548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4972050"/>
                        <a:ext cx="118427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4" name="Object 38"/>
          <p:cNvGraphicFramePr>
            <a:graphicFrameLocks noChangeAspect="1"/>
          </p:cNvGraphicFramePr>
          <p:nvPr/>
        </p:nvGraphicFramePr>
        <p:xfrm>
          <a:off x="6345238" y="5405438"/>
          <a:ext cx="2682875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9" imgW="2044440" imgH="838080" progId="Equation.3">
                  <p:embed/>
                </p:oleObj>
              </mc:Choice>
              <mc:Fallback>
                <p:oleObj name="Equation" r:id="rId9" imgW="2044440" imgH="83808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238" y="5405438"/>
                        <a:ext cx="2682875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" name="Line 39"/>
          <p:cNvSpPr>
            <a:spLocks noChangeShapeType="1"/>
          </p:cNvSpPr>
          <p:nvPr/>
        </p:nvSpPr>
        <p:spPr bwMode="auto">
          <a:xfrm flipV="1">
            <a:off x="4459288" y="1876425"/>
            <a:ext cx="0" cy="338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0" name="Rectangle 40"/>
          <p:cNvSpPr>
            <a:spLocks noChangeArrowheads="1"/>
          </p:cNvSpPr>
          <p:nvPr/>
        </p:nvSpPr>
        <p:spPr bwMode="auto">
          <a:xfrm>
            <a:off x="4497388" y="4660900"/>
            <a:ext cx="935037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/>
              <a:t>W cos </a:t>
            </a:r>
            <a:r>
              <a:rPr lang="en-US" sz="1800">
                <a:latin typeface="Symbol" pitchFamily="18" charset="2"/>
              </a:rPr>
              <a:t></a:t>
            </a:r>
          </a:p>
        </p:txBody>
      </p:sp>
      <p:sp>
        <p:nvSpPr>
          <p:cNvPr id="2091" name="Line 41"/>
          <p:cNvSpPr>
            <a:spLocks noChangeShapeType="1"/>
          </p:cNvSpPr>
          <p:nvPr/>
        </p:nvSpPr>
        <p:spPr bwMode="auto">
          <a:xfrm flipV="1">
            <a:off x="6423025" y="2628900"/>
            <a:ext cx="406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2" name="Line 42"/>
          <p:cNvSpPr>
            <a:spLocks noChangeShapeType="1"/>
          </p:cNvSpPr>
          <p:nvPr/>
        </p:nvSpPr>
        <p:spPr bwMode="auto">
          <a:xfrm>
            <a:off x="4962525" y="4191000"/>
            <a:ext cx="330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3" name="Line 43"/>
          <p:cNvSpPr>
            <a:spLocks noChangeShapeType="1"/>
          </p:cNvSpPr>
          <p:nvPr/>
        </p:nvSpPr>
        <p:spPr bwMode="auto">
          <a:xfrm flipH="1">
            <a:off x="6692900" y="5105400"/>
            <a:ext cx="194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4" name="Object 44"/>
          <p:cNvGraphicFramePr>
            <a:graphicFrameLocks noChangeAspect="1"/>
          </p:cNvGraphicFramePr>
          <p:nvPr/>
        </p:nvGraphicFramePr>
        <p:xfrm>
          <a:off x="4835525" y="1785938"/>
          <a:ext cx="31591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11" imgW="406080" imgH="888840" progId="Equation.3">
                  <p:embed/>
                </p:oleObj>
              </mc:Choice>
              <mc:Fallback>
                <p:oleObj name="Equation" r:id="rId11" imgW="406080" imgH="88884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525" y="1785938"/>
                        <a:ext cx="315913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61" name="Text Box 45"/>
          <p:cNvSpPr txBox="1">
            <a:spLocks noChangeArrowheads="1"/>
          </p:cNvSpPr>
          <p:nvPr/>
        </p:nvSpPr>
        <p:spPr bwMode="auto">
          <a:xfrm>
            <a:off x="165100" y="2390775"/>
            <a:ext cx="293211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/>
              <a:t>Wetted perimeter = __</a:t>
            </a:r>
          </a:p>
        </p:txBody>
      </p:sp>
      <p:sp>
        <p:nvSpPr>
          <p:cNvPr id="9262" name="Text Box 46"/>
          <p:cNvSpPr txBox="1">
            <a:spLocks noChangeArrowheads="1"/>
          </p:cNvSpPr>
          <p:nvPr/>
        </p:nvSpPr>
        <p:spPr bwMode="auto">
          <a:xfrm>
            <a:off x="165100" y="2870200"/>
            <a:ext cx="40338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/>
              <a:t>Gravitational force = ________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9263" name="Text Box 47"/>
          <p:cNvSpPr txBox="1">
            <a:spLocks noChangeArrowheads="1"/>
          </p:cNvSpPr>
          <p:nvPr/>
        </p:nvSpPr>
        <p:spPr bwMode="auto">
          <a:xfrm>
            <a:off x="1939925" y="5118100"/>
            <a:ext cx="2222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Hydraulic radius</a:t>
            </a:r>
          </a:p>
        </p:txBody>
      </p:sp>
      <p:sp>
        <p:nvSpPr>
          <p:cNvPr id="2097" name="Text Box 48"/>
          <p:cNvSpPr txBox="1">
            <a:spLocks noChangeArrowheads="1"/>
          </p:cNvSpPr>
          <p:nvPr/>
        </p:nvSpPr>
        <p:spPr bwMode="auto">
          <a:xfrm>
            <a:off x="184150" y="6311900"/>
            <a:ext cx="69913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/>
              <a:t>Relationship between shear and velocity? ___________</a:t>
            </a:r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1900238" y="1798638"/>
            <a:ext cx="110172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800">
                <a:solidFill>
                  <a:schemeClr val="folHlink"/>
                </a:solidFill>
                <a:latin typeface="Symbol" pitchFamily="18" charset="2"/>
              </a:rPr>
              <a:t>t</a:t>
            </a:r>
            <a:r>
              <a:rPr lang="en-US" baseline="-25000">
                <a:solidFill>
                  <a:schemeClr val="folHlink"/>
                </a:solidFill>
              </a:rPr>
              <a:t>o</a:t>
            </a:r>
            <a:r>
              <a:rPr lang="en-US">
                <a:solidFill>
                  <a:schemeClr val="folHlink"/>
                </a:solidFill>
              </a:rPr>
              <a:t>P </a:t>
            </a:r>
            <a:r>
              <a:rPr lang="en-US">
                <a:solidFill>
                  <a:schemeClr val="folHlink"/>
                </a:solidFill>
                <a:latin typeface="Symbol" pitchFamily="18" charset="2"/>
              </a:rPr>
              <a:t>D</a:t>
            </a:r>
            <a:r>
              <a:rPr lang="en-US">
                <a:solidFill>
                  <a:schemeClr val="folHlink"/>
                </a:solidFill>
              </a:rPr>
              <a:t> x</a:t>
            </a:r>
          </a:p>
        </p:txBody>
      </p:sp>
      <p:sp>
        <p:nvSpPr>
          <p:cNvPr id="9266" name="Rectangle 50"/>
          <p:cNvSpPr>
            <a:spLocks noChangeArrowheads="1"/>
          </p:cNvSpPr>
          <p:nvPr/>
        </p:nvSpPr>
        <p:spPr bwMode="auto">
          <a:xfrm>
            <a:off x="2668588" y="23622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P</a:t>
            </a:r>
          </a:p>
        </p:txBody>
      </p:sp>
      <p:sp>
        <p:nvSpPr>
          <p:cNvPr id="9267" name="Rectangle 51"/>
          <p:cNvSpPr>
            <a:spLocks noChangeArrowheads="1"/>
          </p:cNvSpPr>
          <p:nvPr/>
        </p:nvSpPr>
        <p:spPr bwMode="auto">
          <a:xfrm>
            <a:off x="2763838" y="2857500"/>
            <a:ext cx="15351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  <a:latin typeface="Symbol" pitchFamily="18" charset="2"/>
              </a:rPr>
              <a:t>g</a:t>
            </a:r>
            <a:r>
              <a:rPr lang="en-US">
                <a:solidFill>
                  <a:schemeClr val="folHlink"/>
                </a:solidFill>
              </a:rPr>
              <a:t>A </a:t>
            </a:r>
            <a:r>
              <a:rPr lang="en-US">
                <a:solidFill>
                  <a:schemeClr val="folHlink"/>
                </a:solidFill>
                <a:latin typeface="Symbol" pitchFamily="18" charset="2"/>
              </a:rPr>
              <a:t>D</a:t>
            </a:r>
            <a:r>
              <a:rPr lang="en-US">
                <a:solidFill>
                  <a:schemeClr val="folHlink"/>
                </a:solidFill>
              </a:rPr>
              <a:t>x sin</a:t>
            </a:r>
            <a:r>
              <a:rPr lang="en-US">
                <a:solidFill>
                  <a:schemeClr val="folHlink"/>
                </a:solidFill>
                <a:latin typeface="Symbol" pitchFamily="18" charset="2"/>
              </a:rPr>
              <a:t>q</a:t>
            </a:r>
          </a:p>
        </p:txBody>
      </p:sp>
      <p:sp>
        <p:nvSpPr>
          <p:cNvPr id="2101" name="Line 52"/>
          <p:cNvSpPr>
            <a:spLocks noChangeShapeType="1"/>
          </p:cNvSpPr>
          <p:nvPr/>
        </p:nvSpPr>
        <p:spPr bwMode="auto">
          <a:xfrm>
            <a:off x="1828800" y="5524500"/>
            <a:ext cx="2400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69" name="Text Box 53"/>
          <p:cNvSpPr txBox="1">
            <a:spLocks noChangeArrowheads="1"/>
          </p:cNvSpPr>
          <p:nvPr/>
        </p:nvSpPr>
        <p:spPr bwMode="auto">
          <a:xfrm>
            <a:off x="5380038" y="6286500"/>
            <a:ext cx="15700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>
                <a:solidFill>
                  <a:schemeClr val="folHlink"/>
                </a:solidFill>
              </a:rPr>
              <a:t>Turbulence</a:t>
            </a:r>
          </a:p>
        </p:txBody>
      </p:sp>
      <p:graphicFrame>
        <p:nvGraphicFramePr>
          <p:cNvPr id="9270" name="Object 54"/>
          <p:cNvGraphicFramePr>
            <a:graphicFrameLocks noChangeAspect="1"/>
          </p:cNvGraphicFramePr>
          <p:nvPr/>
        </p:nvGraphicFramePr>
        <p:xfrm>
          <a:off x="1219200" y="5830888"/>
          <a:ext cx="16668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13" imgW="1269720" imgH="380880" progId="Equation.DSMT4">
                  <p:embed/>
                </p:oleObj>
              </mc:Choice>
              <mc:Fallback>
                <p:oleObj name="Equation" r:id="rId13" imgW="1269720" imgH="38088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830888"/>
                        <a:ext cx="16668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0" grpId="0" build="p" autoUpdateAnimBg="0"/>
      <p:bldP spid="9261" grpId="0" build="p" autoUpdateAnimBg="0"/>
      <p:bldP spid="9262" grpId="0" build="p" autoUpdateAnimBg="0"/>
      <p:bldP spid="9263" grpId="0" build="p" autoUpdateAnimBg="0"/>
      <p:bldP spid="9265" grpId="0" build="p" autoUpdateAnimBg="0"/>
      <p:bldP spid="9266" grpId="0" build="p" autoUpdateAnimBg="0"/>
      <p:bldP spid="9267" grpId="0" build="p" autoUpdateAnimBg="0"/>
      <p:bldP spid="9269" grpId="0" build="p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b"/>
          <a:lstStyle/>
          <a:p>
            <a:r>
              <a:rPr lang="en-US" smtClean="0"/>
              <a:t>Broad-crested Weir: Solution</a:t>
            </a:r>
          </a:p>
        </p:txBody>
      </p:sp>
      <p:sp>
        <p:nvSpPr>
          <p:cNvPr id="53262" name="Rectangle 3"/>
          <p:cNvSpPr>
            <a:spLocks noChangeArrowheads="1"/>
          </p:cNvSpPr>
          <p:nvPr/>
        </p:nvSpPr>
        <p:spPr bwMode="auto">
          <a:xfrm>
            <a:off x="6521450" y="2171700"/>
            <a:ext cx="2044700" cy="1473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263" name="Rectangle 4"/>
          <p:cNvSpPr>
            <a:spLocks noChangeArrowheads="1"/>
          </p:cNvSpPr>
          <p:nvPr/>
        </p:nvSpPr>
        <p:spPr bwMode="auto">
          <a:xfrm>
            <a:off x="6305550" y="2171700"/>
            <a:ext cx="228600" cy="14732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264" name="Rectangle 5"/>
          <p:cNvSpPr>
            <a:spLocks noChangeArrowheads="1"/>
          </p:cNvSpPr>
          <p:nvPr/>
        </p:nvSpPr>
        <p:spPr bwMode="auto">
          <a:xfrm>
            <a:off x="6115050" y="2146300"/>
            <a:ext cx="215900" cy="14986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5" name="Rectangle 6"/>
          <p:cNvSpPr>
            <a:spLocks noChangeArrowheads="1"/>
          </p:cNvSpPr>
          <p:nvPr/>
        </p:nvSpPr>
        <p:spPr bwMode="auto">
          <a:xfrm>
            <a:off x="5975350" y="2133600"/>
            <a:ext cx="165100" cy="15113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6" name="Rectangle 7"/>
          <p:cNvSpPr>
            <a:spLocks noChangeArrowheads="1"/>
          </p:cNvSpPr>
          <p:nvPr/>
        </p:nvSpPr>
        <p:spPr bwMode="auto">
          <a:xfrm>
            <a:off x="5873750" y="2133600"/>
            <a:ext cx="114300" cy="15240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267" name="Rectangle 8"/>
          <p:cNvSpPr>
            <a:spLocks noChangeArrowheads="1"/>
          </p:cNvSpPr>
          <p:nvPr/>
        </p:nvSpPr>
        <p:spPr bwMode="auto">
          <a:xfrm>
            <a:off x="3460750" y="2120900"/>
            <a:ext cx="2425700" cy="152400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268" name="Group 9"/>
          <p:cNvGrpSpPr>
            <a:grpSpLocks/>
          </p:cNvGrpSpPr>
          <p:nvPr/>
        </p:nvGrpSpPr>
        <p:grpSpPr bwMode="auto">
          <a:xfrm>
            <a:off x="3479800" y="3644900"/>
            <a:ext cx="5664200" cy="76200"/>
            <a:chOff x="2148" y="2272"/>
            <a:chExt cx="3568" cy="48"/>
          </a:xfrm>
        </p:grpSpPr>
        <p:sp>
          <p:nvSpPr>
            <p:cNvPr id="53284" name="Line 10"/>
            <p:cNvSpPr>
              <a:spLocks noChangeShapeType="1"/>
            </p:cNvSpPr>
            <p:nvPr/>
          </p:nvSpPr>
          <p:spPr bwMode="auto">
            <a:xfrm>
              <a:off x="2148" y="2272"/>
              <a:ext cx="35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5" name="Line 11"/>
            <p:cNvSpPr>
              <a:spLocks noChangeShapeType="1"/>
            </p:cNvSpPr>
            <p:nvPr/>
          </p:nvSpPr>
          <p:spPr bwMode="auto">
            <a:xfrm>
              <a:off x="2176" y="2320"/>
              <a:ext cx="3512" cy="0"/>
            </a:xfrm>
            <a:prstGeom prst="line">
              <a:avLst/>
            </a:prstGeom>
            <a:noFill/>
            <a:ln w="101600"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269" name="Freeform 12"/>
          <p:cNvSpPr>
            <a:spLocks/>
          </p:cNvSpPr>
          <p:nvPr/>
        </p:nvSpPr>
        <p:spPr bwMode="auto">
          <a:xfrm>
            <a:off x="3473450" y="2108200"/>
            <a:ext cx="5132388" cy="65088"/>
          </a:xfrm>
          <a:custGeom>
            <a:avLst/>
            <a:gdLst>
              <a:gd name="T0" fmla="*/ 3232 w 3233"/>
              <a:gd name="T1" fmla="*/ 40 h 41"/>
              <a:gd name="T2" fmla="*/ 1976 w 3233"/>
              <a:gd name="T3" fmla="*/ 40 h 41"/>
              <a:gd name="T4" fmla="*/ 1832 w 3233"/>
              <a:gd name="T5" fmla="*/ 36 h 41"/>
              <a:gd name="T6" fmla="*/ 1712 w 3233"/>
              <a:gd name="T7" fmla="*/ 25 h 41"/>
              <a:gd name="T8" fmla="*/ 1616 w 3233"/>
              <a:gd name="T9" fmla="*/ 15 h 41"/>
              <a:gd name="T10" fmla="*/ 1480 w 3233"/>
              <a:gd name="T11" fmla="*/ 4 h 41"/>
              <a:gd name="T12" fmla="*/ 1320 w 3233"/>
              <a:gd name="T13" fmla="*/ 0 h 41"/>
              <a:gd name="T14" fmla="*/ 0 w 3233"/>
              <a:gd name="T15" fmla="*/ 0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33"/>
              <a:gd name="T25" fmla="*/ 0 h 41"/>
              <a:gd name="T26" fmla="*/ 3233 w 3233"/>
              <a:gd name="T27" fmla="*/ 41 h 4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33" h="41">
                <a:moveTo>
                  <a:pt x="3232" y="40"/>
                </a:moveTo>
                <a:lnTo>
                  <a:pt x="1976" y="40"/>
                </a:lnTo>
                <a:lnTo>
                  <a:pt x="1832" y="36"/>
                </a:lnTo>
                <a:lnTo>
                  <a:pt x="1712" y="25"/>
                </a:lnTo>
                <a:lnTo>
                  <a:pt x="1616" y="15"/>
                </a:lnTo>
                <a:lnTo>
                  <a:pt x="1480" y="4"/>
                </a:lnTo>
                <a:lnTo>
                  <a:pt x="1320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70" name="AutoShape 13"/>
          <p:cNvSpPr>
            <a:spLocks noChangeArrowheads="1"/>
          </p:cNvSpPr>
          <p:nvPr/>
        </p:nvSpPr>
        <p:spPr bwMode="auto">
          <a:xfrm rot="10800000" flipH="1">
            <a:off x="4102100" y="1987550"/>
            <a:ext cx="254000" cy="101600"/>
          </a:xfrm>
          <a:prstGeom prst="triangle">
            <a:avLst>
              <a:gd name="adj" fmla="val 4999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1" name="Line 14"/>
          <p:cNvSpPr>
            <a:spLocks noChangeShapeType="1"/>
          </p:cNvSpPr>
          <p:nvPr/>
        </p:nvSpPr>
        <p:spPr bwMode="auto">
          <a:xfrm flipH="1">
            <a:off x="4775200" y="23368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Line 15"/>
          <p:cNvSpPr>
            <a:spLocks noChangeShapeType="1"/>
          </p:cNvSpPr>
          <p:nvPr/>
        </p:nvSpPr>
        <p:spPr bwMode="auto">
          <a:xfrm>
            <a:off x="4870450" y="234315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3" name="Rectangle 16"/>
          <p:cNvSpPr>
            <a:spLocks noChangeArrowheads="1"/>
          </p:cNvSpPr>
          <p:nvPr/>
        </p:nvSpPr>
        <p:spPr bwMode="auto">
          <a:xfrm>
            <a:off x="4583113" y="2773363"/>
            <a:ext cx="561975" cy="4540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0.5</a:t>
            </a:r>
          </a:p>
        </p:txBody>
      </p:sp>
      <p:sp>
        <p:nvSpPr>
          <p:cNvPr id="53274" name="Rectangle 17"/>
          <p:cNvSpPr>
            <a:spLocks noChangeArrowheads="1"/>
          </p:cNvSpPr>
          <p:nvPr/>
        </p:nvSpPr>
        <p:spPr bwMode="auto">
          <a:xfrm>
            <a:off x="7313613" y="2366963"/>
            <a:ext cx="423862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y</a:t>
            </a:r>
            <a:r>
              <a:rPr lang="en-US" baseline="-25000"/>
              <a:t>c</a:t>
            </a:r>
          </a:p>
        </p:txBody>
      </p:sp>
      <p:sp>
        <p:nvSpPr>
          <p:cNvPr id="53275" name="Line 18"/>
          <p:cNvSpPr>
            <a:spLocks noChangeShapeType="1"/>
          </p:cNvSpPr>
          <p:nvPr/>
        </p:nvSpPr>
        <p:spPr bwMode="auto">
          <a:xfrm flipV="1">
            <a:off x="7131050" y="18097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6" name="Line 19"/>
          <p:cNvSpPr>
            <a:spLocks noChangeShapeType="1"/>
          </p:cNvSpPr>
          <p:nvPr/>
        </p:nvSpPr>
        <p:spPr bwMode="auto">
          <a:xfrm>
            <a:off x="7131050" y="233045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7" name="Line 20"/>
          <p:cNvSpPr>
            <a:spLocks noChangeShapeType="1"/>
          </p:cNvSpPr>
          <p:nvPr/>
        </p:nvSpPr>
        <p:spPr bwMode="auto">
          <a:xfrm>
            <a:off x="3479800" y="2082800"/>
            <a:ext cx="51181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8" name="Rectangle 21"/>
          <p:cNvSpPr>
            <a:spLocks noChangeArrowheads="1"/>
          </p:cNvSpPr>
          <p:nvPr/>
        </p:nvSpPr>
        <p:spPr bwMode="auto">
          <a:xfrm>
            <a:off x="8570913" y="1858963"/>
            <a:ext cx="366712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E</a:t>
            </a:r>
          </a:p>
        </p:txBody>
      </p:sp>
      <p:sp>
        <p:nvSpPr>
          <p:cNvPr id="53279" name="Rectangle 22"/>
          <p:cNvSpPr>
            <a:spLocks noChangeArrowheads="1"/>
          </p:cNvSpPr>
          <p:nvPr/>
        </p:nvSpPr>
        <p:spPr bwMode="auto">
          <a:xfrm>
            <a:off x="6272213" y="2709863"/>
            <a:ext cx="1889125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Broad-crested</a:t>
            </a:r>
          </a:p>
          <a:p>
            <a:pPr eaLnBrk="0" hangingPunct="0"/>
            <a:r>
              <a:rPr lang="en-US"/>
              <a:t>weir</a:t>
            </a:r>
          </a:p>
        </p:txBody>
      </p:sp>
      <p:sp>
        <p:nvSpPr>
          <p:cNvPr id="53280" name="Freeform 23"/>
          <p:cNvSpPr>
            <a:spLocks/>
          </p:cNvSpPr>
          <p:nvPr/>
        </p:nvSpPr>
        <p:spPr bwMode="auto">
          <a:xfrm>
            <a:off x="6115050" y="2336800"/>
            <a:ext cx="2463800" cy="1308100"/>
          </a:xfrm>
          <a:custGeom>
            <a:avLst/>
            <a:gdLst>
              <a:gd name="T0" fmla="*/ 8 w 1552"/>
              <a:gd name="T1" fmla="*/ 816 h 824"/>
              <a:gd name="T2" fmla="*/ 8 w 1552"/>
              <a:gd name="T3" fmla="*/ 144 h 824"/>
              <a:gd name="T4" fmla="*/ 152 w 1552"/>
              <a:gd name="T5" fmla="*/ 8 h 824"/>
              <a:gd name="T6" fmla="*/ 1544 w 1552"/>
              <a:gd name="T7" fmla="*/ 8 h 824"/>
              <a:gd name="T8" fmla="*/ 1552 w 1552"/>
              <a:gd name="T9" fmla="*/ 816 h 824"/>
              <a:gd name="T10" fmla="*/ 8 w 1552"/>
              <a:gd name="T11" fmla="*/ 816 h 8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2"/>
              <a:gd name="T19" fmla="*/ 0 h 824"/>
              <a:gd name="T20" fmla="*/ 1552 w 1552"/>
              <a:gd name="T21" fmla="*/ 824 h 8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2" h="824">
                <a:moveTo>
                  <a:pt x="8" y="816"/>
                </a:moveTo>
                <a:cubicBezTo>
                  <a:pt x="0" y="416"/>
                  <a:pt x="8" y="488"/>
                  <a:pt x="8" y="144"/>
                </a:cubicBezTo>
                <a:cubicBezTo>
                  <a:pt x="8" y="56"/>
                  <a:pt x="48" y="14"/>
                  <a:pt x="152" y="8"/>
                </a:cubicBezTo>
                <a:cubicBezTo>
                  <a:pt x="424" y="0"/>
                  <a:pt x="1168" y="8"/>
                  <a:pt x="1544" y="8"/>
                </a:cubicBezTo>
                <a:cubicBezTo>
                  <a:pt x="1548" y="412"/>
                  <a:pt x="1552" y="816"/>
                  <a:pt x="1552" y="816"/>
                </a:cubicBezTo>
                <a:cubicBezTo>
                  <a:pt x="1552" y="816"/>
                  <a:pt x="272" y="824"/>
                  <a:pt x="8" y="816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281" name="Rectangle 24"/>
          <p:cNvSpPr>
            <a:spLocks noChangeArrowheads="1"/>
          </p:cNvSpPr>
          <p:nvPr/>
        </p:nvSpPr>
        <p:spPr bwMode="auto">
          <a:xfrm>
            <a:off x="6894513" y="2493963"/>
            <a:ext cx="12890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y</a:t>
            </a:r>
            <a:r>
              <a:rPr lang="en-US" baseline="-25000"/>
              <a:t>c</a:t>
            </a:r>
            <a:r>
              <a:rPr lang="en-US"/>
              <a:t>=0.3 m</a:t>
            </a:r>
          </a:p>
        </p:txBody>
      </p:sp>
      <p:graphicFrame>
        <p:nvGraphicFramePr>
          <p:cNvPr id="53250" name="Object 2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3875" y="1984375"/>
          <a:ext cx="13144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4" name="Equation" r:id="rId3" imgW="1333440" imgH="469800" progId="Equation.3">
                  <p:embed/>
                </p:oleObj>
              </mc:Choice>
              <mc:Fallback>
                <p:oleObj name="Equation" r:id="rId3" imgW="1333440" imgH="46980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984375"/>
                        <a:ext cx="13144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1" name="Object 2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0988" y="2659063"/>
          <a:ext cx="28416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5" name="Equation" r:id="rId5" imgW="2882880" imgH="495000" progId="Equation.3">
                  <p:embed/>
                </p:oleObj>
              </mc:Choice>
              <mc:Fallback>
                <p:oleObj name="Equation" r:id="rId5" imgW="2882880" imgH="49500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2659063"/>
                        <a:ext cx="2841625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27">
            <a:hlinkClick r:id="" action="ppaction://ole?verb=0"/>
          </p:cNvPr>
          <p:cNvGraphicFramePr>
            <a:graphicFrameLocks/>
          </p:cNvGraphicFramePr>
          <p:nvPr/>
        </p:nvGraphicFramePr>
        <p:xfrm>
          <a:off x="628650" y="3351213"/>
          <a:ext cx="19907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6" name="Equation" r:id="rId7" imgW="2019240" imgH="406080" progId="Equation.3">
                  <p:embed/>
                </p:oleObj>
              </mc:Choice>
              <mc:Fallback>
                <p:oleObj name="Equation" r:id="rId7" imgW="2019240" imgH="40608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3351213"/>
                        <a:ext cx="19907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2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38138" y="3890963"/>
          <a:ext cx="232886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7" name="Equation" r:id="rId9" imgW="2361960" imgH="406080" progId="Equation.3">
                  <p:embed/>
                </p:oleObj>
              </mc:Choice>
              <mc:Fallback>
                <p:oleObj name="Equation" r:id="rId9" imgW="2361960" imgH="40608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3890963"/>
                        <a:ext cx="2328862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29">
            <a:hlinkClick r:id="" action="ppaction://ole?verb=0"/>
          </p:cNvPr>
          <p:cNvGraphicFramePr>
            <a:graphicFrameLocks/>
          </p:cNvGraphicFramePr>
          <p:nvPr/>
        </p:nvGraphicFramePr>
        <p:xfrm>
          <a:off x="4230688" y="3998913"/>
          <a:ext cx="103822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8" name="Equation" r:id="rId11" imgW="1054080" imgH="787320" progId="Equation.3">
                  <p:embed/>
                </p:oleObj>
              </mc:Choice>
              <mc:Fallback>
                <p:oleObj name="Equation" r:id="rId11" imgW="1054080" imgH="78732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3998913"/>
                        <a:ext cx="1038225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30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05513" y="3757613"/>
          <a:ext cx="218916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9" name="Equation" r:id="rId13" imgW="2222280" imgH="787320" progId="Equation.3">
                  <p:embed/>
                </p:oleObj>
              </mc:Choice>
              <mc:Fallback>
                <p:oleObj name="Equation" r:id="rId13" imgW="2222280" imgH="787320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3757613"/>
                        <a:ext cx="2189162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31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27738" y="4564063"/>
          <a:ext cx="24399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0" name="Equation" r:id="rId15" imgW="2476440" imgH="380880" progId="Equation.DSMT4">
                  <p:embed/>
                </p:oleObj>
              </mc:Choice>
              <mc:Fallback>
                <p:oleObj name="Equation" r:id="rId15" imgW="2476440" imgH="380880" progId="Equation.DSMT4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4564063"/>
                        <a:ext cx="24399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3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64250" y="4943475"/>
          <a:ext cx="1782763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1" name="Equation" r:id="rId17" imgW="1803240" imgH="901440" progId="Equation.3">
                  <p:embed/>
                </p:oleObj>
              </mc:Choice>
              <mc:Fallback>
                <p:oleObj name="Equation" r:id="rId17" imgW="1803240" imgH="90144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0" y="4943475"/>
                        <a:ext cx="1782763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33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22950" y="6248400"/>
          <a:ext cx="2774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2" name="Equation" r:id="rId19" imgW="2806560" imgH="368280" progId="Equation.3">
                  <p:embed/>
                </p:oleObj>
              </mc:Choice>
              <mc:Fallback>
                <p:oleObj name="Equation" r:id="rId19" imgW="2806560" imgH="36828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2950" y="6248400"/>
                        <a:ext cx="27749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34">
            <a:hlinkClick r:id="" action="ppaction://ole?verb=0"/>
          </p:cNvPr>
          <p:cNvGraphicFramePr>
            <a:graphicFrameLocks/>
          </p:cNvGraphicFramePr>
          <p:nvPr/>
        </p:nvGraphicFramePr>
        <p:xfrm>
          <a:off x="6130925" y="5851525"/>
          <a:ext cx="12684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3" name="Equation" r:id="rId21" imgW="1282680" imgH="368280" progId="Equation.3">
                  <p:embed/>
                </p:oleObj>
              </mc:Choice>
              <mc:Fallback>
                <p:oleObj name="Equation" r:id="rId21" imgW="1282680" imgH="36828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5" y="5851525"/>
                        <a:ext cx="12684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82" name="AutoShape 35">
            <a:hlinkClick r:id="rId2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97900" y="6311900"/>
            <a:ext cx="546100" cy="546100"/>
          </a:xfrm>
          <a:prstGeom prst="actionButtonReturn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3260" name="Object 36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62300" y="5608638"/>
          <a:ext cx="1808163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4" name="Equation" r:id="rId24" imgW="1828800" imgH="825480" progId="Equation.DSMT4">
                  <p:embed/>
                </p:oleObj>
              </mc:Choice>
              <mc:Fallback>
                <p:oleObj name="Equation" r:id="rId24" imgW="1828800" imgH="825480" progId="Equation.DSMT4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608638"/>
                        <a:ext cx="1808163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83" name="Line 37"/>
          <p:cNvSpPr>
            <a:spLocks noChangeShapeType="1"/>
          </p:cNvSpPr>
          <p:nvPr/>
        </p:nvSpPr>
        <p:spPr bwMode="auto">
          <a:xfrm>
            <a:off x="5178425" y="6032500"/>
            <a:ext cx="806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Summary/Overview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44663"/>
            <a:ext cx="6035675" cy="5113337"/>
          </a:xfrm>
        </p:spPr>
        <p:txBody>
          <a:bodyPr/>
          <a:lstStyle/>
          <a:p>
            <a:r>
              <a:rPr lang="en-US" sz="3600" smtClean="0"/>
              <a:t>Energy losses</a:t>
            </a:r>
          </a:p>
          <a:p>
            <a:pPr lvl="1"/>
            <a:r>
              <a:rPr lang="en-US" sz="3200" smtClean="0"/>
              <a:t>Dimensional Analysis</a:t>
            </a:r>
          </a:p>
          <a:p>
            <a:pPr lvl="1"/>
            <a:r>
              <a:rPr lang="en-US" sz="3200" smtClean="0"/>
              <a:t>Empirical</a:t>
            </a:r>
          </a:p>
          <a:p>
            <a:endParaRPr lang="en-US" sz="3600" smtClean="0"/>
          </a:p>
        </p:txBody>
      </p:sp>
      <p:graphicFrame>
        <p:nvGraphicFramePr>
          <p:cNvPr id="6451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5495925" y="1790700"/>
          <a:ext cx="195262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Equation" r:id="rId3" imgW="1968480" imgH="863280" progId="Equation.DSMT4">
                  <p:embed/>
                </p:oleObj>
              </mc:Choice>
              <mc:Fallback>
                <p:oleObj name="Equation" r:id="rId3" imgW="1968480" imgH="8632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5925" y="1790700"/>
                        <a:ext cx="1952625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464175" y="2662238"/>
          <a:ext cx="179863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Equation" r:id="rId5" imgW="1815840" imgH="876240" progId="Equation.3">
                  <p:embed/>
                </p:oleObj>
              </mc:Choice>
              <mc:Fallback>
                <p:oleObj name="Equation" r:id="rId5" imgW="1815840" imgH="8762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2662238"/>
                        <a:ext cx="1798638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800" smtClean="0"/>
              <a:t>Energy Equation</a:t>
            </a:r>
          </a:p>
        </p:txBody>
      </p:sp>
      <p:sp>
        <p:nvSpPr>
          <p:cNvPr id="553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6200775" cy="4114800"/>
          </a:xfrm>
        </p:spPr>
        <p:txBody>
          <a:bodyPr/>
          <a:lstStyle/>
          <a:p>
            <a:r>
              <a:rPr lang="en-US" sz="3600" smtClean="0"/>
              <a:t>Specific Energy</a:t>
            </a:r>
          </a:p>
          <a:p>
            <a:r>
              <a:rPr lang="en-US" sz="3600" smtClean="0"/>
              <a:t>Two depths with same energy!</a:t>
            </a:r>
          </a:p>
          <a:p>
            <a:pPr lvl="1"/>
            <a:r>
              <a:rPr lang="en-US" sz="3200" smtClean="0"/>
              <a:t>How do we know which depth is the right one?</a:t>
            </a:r>
          </a:p>
          <a:p>
            <a:pPr lvl="1"/>
            <a:r>
              <a:rPr lang="en-US" sz="3200" smtClean="0"/>
              <a:t>Is the path to the new depth possible?</a:t>
            </a:r>
          </a:p>
        </p:txBody>
      </p:sp>
      <p:graphicFrame>
        <p:nvGraphicFramePr>
          <p:cNvPr id="5529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5173663" y="546100"/>
          <a:ext cx="3970337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Equation" r:id="rId3" imgW="3987720" imgH="825480" progId="Equation.DSMT4">
                  <p:embed/>
                </p:oleObj>
              </mc:Choice>
              <mc:Fallback>
                <p:oleObj name="Equation" r:id="rId3" imgW="3987720" imgH="8254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663" y="546100"/>
                        <a:ext cx="3970337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6299200" y="1933575"/>
          <a:ext cx="1357313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Equation" r:id="rId5" imgW="1371600" imgH="825480" progId="Equation.DSMT4">
                  <p:embed/>
                </p:oleObj>
              </mc:Choice>
              <mc:Fallback>
                <p:oleObj name="Equation" r:id="rId5" imgW="1371600" imgH="82548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9200" y="1933575"/>
                        <a:ext cx="1357313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18025" y="1882775"/>
          <a:ext cx="1668463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Equation" r:id="rId7" imgW="1688760" imgH="977760" progId="Equation.3">
                  <p:embed/>
                </p:oleObj>
              </mc:Choice>
              <mc:Fallback>
                <p:oleObj name="Equation" r:id="rId7" imgW="1688760" imgH="97776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025" y="1882775"/>
                        <a:ext cx="1668463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7761288" y="1943100"/>
          <a:ext cx="1382712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Equation" r:id="rId9" imgW="1396800" imgH="825480" progId="Equation.DSMT4">
                  <p:embed/>
                </p:oleObj>
              </mc:Choice>
              <mc:Fallback>
                <p:oleObj name="Equation" r:id="rId9" imgW="1396800" imgH="82548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1288" y="1943100"/>
                        <a:ext cx="1382712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407025" y="3146425"/>
          <a:ext cx="3935413" cy="3789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next?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Water surface profiles </a:t>
            </a:r>
          </a:p>
          <a:p>
            <a:pPr lvl="1"/>
            <a:r>
              <a:rPr lang="en-US" smtClean="0"/>
              <a:t>Rapidly varied flow</a:t>
            </a:r>
          </a:p>
          <a:p>
            <a:pPr lvl="2"/>
            <a:r>
              <a:rPr lang="en-US" smtClean="0"/>
              <a:t>A way to move from supercritical to subcritical flow (Hydraulic Jump)</a:t>
            </a:r>
          </a:p>
          <a:p>
            <a:pPr lvl="1"/>
            <a:r>
              <a:rPr lang="en-US" smtClean="0"/>
              <a:t>Gradually varied flow equations</a:t>
            </a:r>
          </a:p>
          <a:p>
            <a:pPr lvl="2"/>
            <a:r>
              <a:rPr lang="en-US" smtClean="0"/>
              <a:t>Surface profiles</a:t>
            </a:r>
          </a:p>
          <a:p>
            <a:pPr lvl="2"/>
            <a:r>
              <a:rPr lang="en-US" smtClean="0"/>
              <a:t>Direct step</a:t>
            </a:r>
          </a:p>
          <a:p>
            <a:pPr lvl="2"/>
            <a:r>
              <a:rPr lang="en-US" smtClean="0"/>
              <a:t>Standard step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First Threat, South Fork American River, California"/>
          <p:cNvPicPr>
            <a:picLocks noChangeAspect="1" noChangeArrowheads="1"/>
          </p:cNvPicPr>
          <p:nvPr/>
        </p:nvPicPr>
        <p:blipFill>
          <a:blip r:embed="rId2" cstate="print">
            <a:lum bright="24000"/>
          </a:blip>
          <a:srcRect l="11792" r="9326"/>
          <a:stretch>
            <a:fillRect/>
          </a:stretch>
        </p:blipFill>
        <p:spPr bwMode="auto">
          <a:xfrm>
            <a:off x="0" y="0"/>
            <a:ext cx="9144000" cy="695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Hydraulic Jump!</a:t>
            </a:r>
          </a:p>
        </p:txBody>
      </p:sp>
      <p:sp>
        <p:nvSpPr>
          <p:cNvPr id="67588" name="AutoShape 4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255000" y="6153150"/>
            <a:ext cx="889000" cy="704850"/>
          </a:xfrm>
          <a:prstGeom prst="actionButtonReturn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Open Channel Reflections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Why isn’t Froude number important for describing the relationship between channel slope, discharge, and depth for uniform flow?</a:t>
            </a:r>
          </a:p>
          <a:p>
            <a:r>
              <a:rPr lang="en-US" sz="2800" smtClean="0"/>
              <a:t>Under what conditions are the energy and hydraulic grade lines parallel in open channel flow?</a:t>
            </a:r>
          </a:p>
          <a:p>
            <a:r>
              <a:rPr lang="en-US" sz="2800" smtClean="0"/>
              <a:t>Give two examples of how the specific energy could increase in the direction of flow.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 Surface Profiles:</a:t>
            </a:r>
            <a:br>
              <a:rPr lang="en-US" smtClean="0"/>
            </a:br>
            <a:r>
              <a:rPr lang="en-US" smtClean="0"/>
              <a:t>Putting It All Together</a:t>
            </a:r>
          </a:p>
        </p:txBody>
      </p:sp>
      <p:sp>
        <p:nvSpPr>
          <p:cNvPr id="56329" name="Freeform 7"/>
          <p:cNvSpPr>
            <a:spLocks/>
          </p:cNvSpPr>
          <p:nvPr/>
        </p:nvSpPr>
        <p:spPr bwMode="auto">
          <a:xfrm>
            <a:off x="6350" y="3522663"/>
            <a:ext cx="1273175" cy="1012825"/>
          </a:xfrm>
          <a:custGeom>
            <a:avLst/>
            <a:gdLst>
              <a:gd name="T0" fmla="*/ 1608 w 1608"/>
              <a:gd name="T1" fmla="*/ 0 h 1280"/>
              <a:gd name="T2" fmla="*/ 0 w 1608"/>
              <a:gd name="T3" fmla="*/ 0 h 1280"/>
              <a:gd name="T4" fmla="*/ 0 w 1608"/>
              <a:gd name="T5" fmla="*/ 1280 h 1280"/>
              <a:gd name="T6" fmla="*/ 1608 w 1608"/>
              <a:gd name="T7" fmla="*/ 1280 h 1280"/>
              <a:gd name="T8" fmla="*/ 1608 w 1608"/>
              <a:gd name="T9" fmla="*/ 0 h 1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08"/>
              <a:gd name="T16" fmla="*/ 0 h 1280"/>
              <a:gd name="T17" fmla="*/ 1608 w 1608"/>
              <a:gd name="T18" fmla="*/ 1280 h 12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08" h="1280">
                <a:moveTo>
                  <a:pt x="1608" y="0"/>
                </a:moveTo>
                <a:lnTo>
                  <a:pt x="0" y="0"/>
                </a:lnTo>
                <a:lnTo>
                  <a:pt x="0" y="1280"/>
                </a:lnTo>
                <a:lnTo>
                  <a:pt x="1608" y="1280"/>
                </a:lnTo>
                <a:lnTo>
                  <a:pt x="1608" y="0"/>
                </a:lnTo>
                <a:close/>
              </a:path>
            </a:pathLst>
          </a:custGeom>
          <a:solidFill>
            <a:schemeClr val="hlink"/>
          </a:solidFill>
          <a:ln w="12700" cap="flat" cmpd="sng">
            <a:noFill/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30" name="Line 8"/>
          <p:cNvSpPr>
            <a:spLocks noChangeShapeType="1"/>
          </p:cNvSpPr>
          <p:nvPr/>
        </p:nvSpPr>
        <p:spPr bwMode="auto">
          <a:xfrm flipH="1">
            <a:off x="0" y="3516313"/>
            <a:ext cx="127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31" name="Line 9"/>
          <p:cNvSpPr>
            <a:spLocks noChangeShapeType="1"/>
          </p:cNvSpPr>
          <p:nvPr/>
        </p:nvSpPr>
        <p:spPr bwMode="auto">
          <a:xfrm>
            <a:off x="1279525" y="3408363"/>
            <a:ext cx="0" cy="9890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32" name="Line 10"/>
          <p:cNvSpPr>
            <a:spLocks noChangeShapeType="1"/>
          </p:cNvSpPr>
          <p:nvPr/>
        </p:nvSpPr>
        <p:spPr bwMode="auto">
          <a:xfrm flipV="1">
            <a:off x="303213" y="3516313"/>
            <a:ext cx="0" cy="1025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33" name="Text Box 11"/>
          <p:cNvSpPr txBox="1">
            <a:spLocks noChangeArrowheads="1"/>
          </p:cNvSpPr>
          <p:nvPr/>
        </p:nvSpPr>
        <p:spPr bwMode="auto">
          <a:xfrm>
            <a:off x="61913" y="3802063"/>
            <a:ext cx="495300" cy="33655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1600"/>
              <a:t>2 m</a:t>
            </a:r>
          </a:p>
        </p:txBody>
      </p:sp>
      <p:sp>
        <p:nvSpPr>
          <p:cNvPr id="56334" name="Text Box 12"/>
          <p:cNvSpPr txBox="1">
            <a:spLocks noChangeArrowheads="1"/>
          </p:cNvSpPr>
          <p:nvPr/>
        </p:nvSpPr>
        <p:spPr bwMode="auto">
          <a:xfrm>
            <a:off x="427038" y="4195763"/>
            <a:ext cx="687387" cy="33655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1600"/>
              <a:t>10 cm</a:t>
            </a:r>
          </a:p>
        </p:txBody>
      </p:sp>
      <p:sp>
        <p:nvSpPr>
          <p:cNvPr id="56335" name="Text Box 17"/>
          <p:cNvSpPr txBox="1">
            <a:spLocks noChangeArrowheads="1"/>
          </p:cNvSpPr>
          <p:nvPr/>
        </p:nvSpPr>
        <p:spPr bwMode="auto">
          <a:xfrm>
            <a:off x="1211263" y="3594100"/>
            <a:ext cx="1084262" cy="3365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1600"/>
              <a:t>Sluice gate</a:t>
            </a:r>
          </a:p>
        </p:txBody>
      </p:sp>
      <p:sp>
        <p:nvSpPr>
          <p:cNvPr id="56336" name="Line 18"/>
          <p:cNvSpPr>
            <a:spLocks noChangeShapeType="1"/>
          </p:cNvSpPr>
          <p:nvPr/>
        </p:nvSpPr>
        <p:spPr bwMode="auto">
          <a:xfrm flipH="1">
            <a:off x="1292225" y="3844925"/>
            <a:ext cx="271463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37" name="Line 19"/>
          <p:cNvSpPr>
            <a:spLocks noChangeShapeType="1"/>
          </p:cNvSpPr>
          <p:nvPr/>
        </p:nvSpPr>
        <p:spPr bwMode="auto">
          <a:xfrm>
            <a:off x="968375" y="4391025"/>
            <a:ext cx="2921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38" name="Text Box 20"/>
          <p:cNvSpPr txBox="1">
            <a:spLocks noChangeArrowheads="1"/>
          </p:cNvSpPr>
          <p:nvPr/>
        </p:nvSpPr>
        <p:spPr bwMode="auto">
          <a:xfrm>
            <a:off x="252413" y="3600450"/>
            <a:ext cx="909637" cy="3365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1600"/>
              <a:t>reservoir</a:t>
            </a:r>
          </a:p>
        </p:txBody>
      </p:sp>
      <p:sp>
        <p:nvSpPr>
          <p:cNvPr id="56339" name="Text Box 21"/>
          <p:cNvSpPr txBox="1">
            <a:spLocks noChangeArrowheads="1"/>
          </p:cNvSpPr>
          <p:nvPr/>
        </p:nvSpPr>
        <p:spPr bwMode="auto">
          <a:xfrm>
            <a:off x="365125" y="4951413"/>
            <a:ext cx="824388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1 km downstream from gate there is a broad crested weir with P = 1 m. Draw the water surface profile.</a:t>
            </a:r>
          </a:p>
        </p:txBody>
      </p:sp>
      <p:sp>
        <p:nvSpPr>
          <p:cNvPr id="56340" name="Rectangle 22"/>
          <p:cNvSpPr>
            <a:spLocks noChangeArrowheads="1"/>
          </p:cNvSpPr>
          <p:nvPr/>
        </p:nvSpPr>
        <p:spPr bwMode="auto">
          <a:xfrm>
            <a:off x="7740650" y="4149725"/>
            <a:ext cx="690563" cy="49847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41" name="Rectangle 23"/>
          <p:cNvSpPr>
            <a:spLocks noChangeArrowheads="1"/>
          </p:cNvSpPr>
          <p:nvPr/>
        </p:nvSpPr>
        <p:spPr bwMode="auto">
          <a:xfrm>
            <a:off x="7667625" y="4149725"/>
            <a:ext cx="77788" cy="49847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42" name="Rectangle 24"/>
          <p:cNvSpPr>
            <a:spLocks noChangeArrowheads="1"/>
          </p:cNvSpPr>
          <p:nvPr/>
        </p:nvSpPr>
        <p:spPr bwMode="auto">
          <a:xfrm>
            <a:off x="7604125" y="4141788"/>
            <a:ext cx="73025" cy="506412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343" name="Rectangle 25"/>
          <p:cNvSpPr>
            <a:spLocks noChangeArrowheads="1"/>
          </p:cNvSpPr>
          <p:nvPr/>
        </p:nvSpPr>
        <p:spPr bwMode="auto">
          <a:xfrm>
            <a:off x="7556500" y="4137025"/>
            <a:ext cx="55563" cy="51117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344" name="Rectangle 26"/>
          <p:cNvSpPr>
            <a:spLocks noChangeArrowheads="1"/>
          </p:cNvSpPr>
          <p:nvPr/>
        </p:nvSpPr>
        <p:spPr bwMode="auto">
          <a:xfrm>
            <a:off x="7521575" y="4137025"/>
            <a:ext cx="39688" cy="51435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45" name="Rectangle 27"/>
          <p:cNvSpPr>
            <a:spLocks noChangeArrowheads="1"/>
          </p:cNvSpPr>
          <p:nvPr/>
        </p:nvSpPr>
        <p:spPr bwMode="auto">
          <a:xfrm>
            <a:off x="6707188" y="4132263"/>
            <a:ext cx="819150" cy="515937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46" name="Line 29"/>
          <p:cNvSpPr>
            <a:spLocks noChangeShapeType="1"/>
          </p:cNvSpPr>
          <p:nvPr/>
        </p:nvSpPr>
        <p:spPr bwMode="auto">
          <a:xfrm>
            <a:off x="0" y="4514850"/>
            <a:ext cx="8626475" cy="131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7" name="Line 30"/>
          <p:cNvSpPr>
            <a:spLocks noChangeShapeType="1"/>
          </p:cNvSpPr>
          <p:nvPr/>
        </p:nvSpPr>
        <p:spPr bwMode="auto">
          <a:xfrm>
            <a:off x="0" y="4594225"/>
            <a:ext cx="8567738" cy="119063"/>
          </a:xfrm>
          <a:prstGeom prst="line">
            <a:avLst/>
          </a:prstGeom>
          <a:noFill/>
          <a:ln w="101600">
            <a:pattFill prst="wdUpDiag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8" name="Freeform 31"/>
          <p:cNvSpPr>
            <a:spLocks/>
          </p:cNvSpPr>
          <p:nvPr/>
        </p:nvSpPr>
        <p:spPr bwMode="auto">
          <a:xfrm>
            <a:off x="6711950" y="4129088"/>
            <a:ext cx="1733550" cy="20637"/>
          </a:xfrm>
          <a:custGeom>
            <a:avLst/>
            <a:gdLst>
              <a:gd name="T0" fmla="*/ 3232 w 3233"/>
              <a:gd name="T1" fmla="*/ 40 h 41"/>
              <a:gd name="T2" fmla="*/ 1976 w 3233"/>
              <a:gd name="T3" fmla="*/ 40 h 41"/>
              <a:gd name="T4" fmla="*/ 1832 w 3233"/>
              <a:gd name="T5" fmla="*/ 36 h 41"/>
              <a:gd name="T6" fmla="*/ 1712 w 3233"/>
              <a:gd name="T7" fmla="*/ 25 h 41"/>
              <a:gd name="T8" fmla="*/ 1616 w 3233"/>
              <a:gd name="T9" fmla="*/ 15 h 41"/>
              <a:gd name="T10" fmla="*/ 1480 w 3233"/>
              <a:gd name="T11" fmla="*/ 4 h 41"/>
              <a:gd name="T12" fmla="*/ 1320 w 3233"/>
              <a:gd name="T13" fmla="*/ 0 h 41"/>
              <a:gd name="T14" fmla="*/ 0 w 3233"/>
              <a:gd name="T15" fmla="*/ 0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33"/>
              <a:gd name="T25" fmla="*/ 0 h 41"/>
              <a:gd name="T26" fmla="*/ 3233 w 3233"/>
              <a:gd name="T27" fmla="*/ 41 h 4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33" h="41">
                <a:moveTo>
                  <a:pt x="3232" y="40"/>
                </a:moveTo>
                <a:lnTo>
                  <a:pt x="1976" y="40"/>
                </a:lnTo>
                <a:lnTo>
                  <a:pt x="1832" y="36"/>
                </a:lnTo>
                <a:lnTo>
                  <a:pt x="1712" y="25"/>
                </a:lnTo>
                <a:lnTo>
                  <a:pt x="1616" y="15"/>
                </a:lnTo>
                <a:lnTo>
                  <a:pt x="1480" y="4"/>
                </a:lnTo>
                <a:lnTo>
                  <a:pt x="1320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49" name="AutoShape 32"/>
          <p:cNvSpPr>
            <a:spLocks noChangeArrowheads="1"/>
          </p:cNvSpPr>
          <p:nvPr/>
        </p:nvSpPr>
        <p:spPr bwMode="auto">
          <a:xfrm rot="10800000" flipH="1">
            <a:off x="6923088" y="4087813"/>
            <a:ext cx="85725" cy="33337"/>
          </a:xfrm>
          <a:prstGeom prst="triangle">
            <a:avLst>
              <a:gd name="adj" fmla="val 4999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0" name="Line 33"/>
          <p:cNvSpPr>
            <a:spLocks noChangeShapeType="1"/>
          </p:cNvSpPr>
          <p:nvPr/>
        </p:nvSpPr>
        <p:spPr bwMode="auto">
          <a:xfrm flipH="1">
            <a:off x="7151688" y="4205288"/>
            <a:ext cx="488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1" name="Line 34"/>
          <p:cNvSpPr>
            <a:spLocks noChangeShapeType="1"/>
          </p:cNvSpPr>
          <p:nvPr/>
        </p:nvSpPr>
        <p:spPr bwMode="auto">
          <a:xfrm>
            <a:off x="7183438" y="4208463"/>
            <a:ext cx="0" cy="4365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2" name="Rectangle 35"/>
          <p:cNvSpPr>
            <a:spLocks noChangeArrowheads="1"/>
          </p:cNvSpPr>
          <p:nvPr/>
        </p:nvSpPr>
        <p:spPr bwMode="auto">
          <a:xfrm>
            <a:off x="7069138" y="4352925"/>
            <a:ext cx="282575" cy="33337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/>
              <a:t>1</a:t>
            </a:r>
          </a:p>
        </p:txBody>
      </p:sp>
      <p:sp>
        <p:nvSpPr>
          <p:cNvPr id="56353" name="Rectangle 36"/>
          <p:cNvSpPr>
            <a:spLocks noChangeArrowheads="1"/>
          </p:cNvSpPr>
          <p:nvPr/>
        </p:nvSpPr>
        <p:spPr bwMode="auto">
          <a:xfrm>
            <a:off x="7975600" y="4216400"/>
            <a:ext cx="3444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/>
              <a:t>y</a:t>
            </a:r>
            <a:r>
              <a:rPr lang="en-US" sz="1600" baseline="-25000"/>
              <a:t>c</a:t>
            </a:r>
          </a:p>
        </p:txBody>
      </p:sp>
      <p:sp>
        <p:nvSpPr>
          <p:cNvPr id="56354" name="Line 37"/>
          <p:cNvSpPr>
            <a:spLocks noChangeShapeType="1"/>
          </p:cNvSpPr>
          <p:nvPr/>
        </p:nvSpPr>
        <p:spPr bwMode="auto">
          <a:xfrm flipV="1">
            <a:off x="7947025" y="4027488"/>
            <a:ext cx="0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5" name="Line 38"/>
          <p:cNvSpPr>
            <a:spLocks noChangeShapeType="1"/>
          </p:cNvSpPr>
          <p:nvPr/>
        </p:nvSpPr>
        <p:spPr bwMode="auto">
          <a:xfrm>
            <a:off x="7947025" y="4203700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6" name="Line 39"/>
          <p:cNvSpPr>
            <a:spLocks noChangeShapeType="1"/>
          </p:cNvSpPr>
          <p:nvPr/>
        </p:nvSpPr>
        <p:spPr bwMode="auto">
          <a:xfrm>
            <a:off x="6713538" y="4119563"/>
            <a:ext cx="172878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7" name="Rectangle 40"/>
          <p:cNvSpPr>
            <a:spLocks noChangeArrowheads="1"/>
          </p:cNvSpPr>
          <p:nvPr/>
        </p:nvSpPr>
        <p:spPr bwMode="auto">
          <a:xfrm>
            <a:off x="8393113" y="4043363"/>
            <a:ext cx="304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/>
              <a:t>E</a:t>
            </a:r>
          </a:p>
        </p:txBody>
      </p:sp>
      <p:sp>
        <p:nvSpPr>
          <p:cNvPr id="56358" name="Rectangle 41"/>
          <p:cNvSpPr>
            <a:spLocks noChangeArrowheads="1"/>
          </p:cNvSpPr>
          <p:nvPr/>
        </p:nvSpPr>
        <p:spPr bwMode="auto">
          <a:xfrm>
            <a:off x="7656513" y="4332288"/>
            <a:ext cx="1809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endParaRPr lang="en-US" sz="1600"/>
          </a:p>
        </p:txBody>
      </p:sp>
      <p:sp>
        <p:nvSpPr>
          <p:cNvPr id="56359" name="Freeform 42"/>
          <p:cNvSpPr>
            <a:spLocks/>
          </p:cNvSpPr>
          <p:nvPr/>
        </p:nvSpPr>
        <p:spPr bwMode="auto">
          <a:xfrm>
            <a:off x="7604125" y="4205288"/>
            <a:ext cx="831850" cy="442912"/>
          </a:xfrm>
          <a:custGeom>
            <a:avLst/>
            <a:gdLst>
              <a:gd name="T0" fmla="*/ 8 w 1552"/>
              <a:gd name="T1" fmla="*/ 816 h 824"/>
              <a:gd name="T2" fmla="*/ 8 w 1552"/>
              <a:gd name="T3" fmla="*/ 144 h 824"/>
              <a:gd name="T4" fmla="*/ 152 w 1552"/>
              <a:gd name="T5" fmla="*/ 8 h 824"/>
              <a:gd name="T6" fmla="*/ 1544 w 1552"/>
              <a:gd name="T7" fmla="*/ 8 h 824"/>
              <a:gd name="T8" fmla="*/ 1552 w 1552"/>
              <a:gd name="T9" fmla="*/ 816 h 824"/>
              <a:gd name="T10" fmla="*/ 8 w 1552"/>
              <a:gd name="T11" fmla="*/ 816 h 8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2"/>
              <a:gd name="T19" fmla="*/ 0 h 824"/>
              <a:gd name="T20" fmla="*/ 1552 w 1552"/>
              <a:gd name="T21" fmla="*/ 824 h 8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2" h="824">
                <a:moveTo>
                  <a:pt x="8" y="816"/>
                </a:moveTo>
                <a:cubicBezTo>
                  <a:pt x="0" y="416"/>
                  <a:pt x="8" y="488"/>
                  <a:pt x="8" y="144"/>
                </a:cubicBezTo>
                <a:cubicBezTo>
                  <a:pt x="8" y="56"/>
                  <a:pt x="48" y="14"/>
                  <a:pt x="152" y="8"/>
                </a:cubicBezTo>
                <a:cubicBezTo>
                  <a:pt x="424" y="0"/>
                  <a:pt x="1168" y="8"/>
                  <a:pt x="1544" y="8"/>
                </a:cubicBezTo>
                <a:cubicBezTo>
                  <a:pt x="1548" y="412"/>
                  <a:pt x="1552" y="816"/>
                  <a:pt x="1552" y="816"/>
                </a:cubicBezTo>
                <a:cubicBezTo>
                  <a:pt x="1552" y="816"/>
                  <a:pt x="272" y="824"/>
                  <a:pt x="8" y="816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360" name="Rectangle 43"/>
          <p:cNvSpPr>
            <a:spLocks noChangeArrowheads="1"/>
          </p:cNvSpPr>
          <p:nvPr/>
        </p:nvSpPr>
        <p:spPr bwMode="auto">
          <a:xfrm>
            <a:off x="7866063" y="4259263"/>
            <a:ext cx="75882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/>
              <a:t>y</a:t>
            </a:r>
            <a:r>
              <a:rPr lang="en-US" sz="1600" baseline="-25000"/>
              <a:t>c</a:t>
            </a:r>
            <a:r>
              <a:rPr lang="en-US" sz="1600"/>
              <a:t>=? m</a:t>
            </a:r>
          </a:p>
        </p:txBody>
      </p:sp>
      <p:sp>
        <p:nvSpPr>
          <p:cNvPr id="56361" name="Line 76"/>
          <p:cNvSpPr>
            <a:spLocks noChangeShapeType="1"/>
          </p:cNvSpPr>
          <p:nvPr/>
        </p:nvSpPr>
        <p:spPr bwMode="auto">
          <a:xfrm>
            <a:off x="1381125" y="4087813"/>
            <a:ext cx="520700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62" name="Group 86"/>
          <p:cNvGrpSpPr>
            <a:grpSpLocks/>
          </p:cNvGrpSpPr>
          <p:nvPr/>
        </p:nvGrpSpPr>
        <p:grpSpPr bwMode="auto">
          <a:xfrm>
            <a:off x="5418138" y="1781175"/>
            <a:ext cx="3375025" cy="1792288"/>
            <a:chOff x="1727" y="1164"/>
            <a:chExt cx="2126" cy="1129"/>
          </a:xfrm>
        </p:grpSpPr>
        <p:graphicFrame>
          <p:nvGraphicFramePr>
            <p:cNvPr id="56327" name="Object 87"/>
            <p:cNvGraphicFramePr>
              <a:graphicFrameLocks noChangeAspect="1"/>
            </p:cNvGraphicFramePr>
            <p:nvPr/>
          </p:nvGraphicFramePr>
          <p:xfrm>
            <a:off x="1727" y="1164"/>
            <a:ext cx="2126" cy="11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43" name="Photo Editor Photo" r:id="rId3" imgW="4877481" imgH="2172003" progId="">
                    <p:embed/>
                  </p:oleObj>
                </mc:Choice>
                <mc:Fallback>
                  <p:oleObj name="Photo Editor Photo" r:id="rId3" imgW="4877481" imgH="2172003" progId="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809" r="8331"/>
                        <a:stretch>
                          <a:fillRect/>
                        </a:stretch>
                      </p:blipFill>
                      <p:spPr bwMode="auto">
                        <a:xfrm>
                          <a:off x="1727" y="1164"/>
                          <a:ext cx="2126" cy="11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lg" len="med"/>
                              <a:tailEnd type="none" w="lg" len="med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96" name="Text Box 88"/>
            <p:cNvSpPr txBox="1">
              <a:spLocks noChangeArrowheads="1"/>
            </p:cNvSpPr>
            <p:nvPr/>
          </p:nvSpPr>
          <p:spPr bwMode="auto">
            <a:xfrm>
              <a:off x="3155" y="1564"/>
              <a:ext cx="265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i="1">
                  <a:solidFill>
                    <a:schemeClr val="tx2"/>
                  </a:solidFill>
                </a:rPr>
                <a:t>y</a:t>
              </a:r>
              <a:r>
                <a:rPr lang="en-US" i="1" baseline="-25000">
                  <a:solidFill>
                    <a:schemeClr val="tx2"/>
                  </a:solidFill>
                </a:rPr>
                <a:t>n</a:t>
              </a:r>
            </a:p>
          </p:txBody>
        </p:sp>
      </p:grpSp>
      <p:grpSp>
        <p:nvGrpSpPr>
          <p:cNvPr id="3" name="Group 104"/>
          <p:cNvGrpSpPr>
            <a:grpSpLocks/>
          </p:cNvGrpSpPr>
          <p:nvPr/>
        </p:nvGrpSpPr>
        <p:grpSpPr bwMode="auto">
          <a:xfrm rot="-176140">
            <a:off x="4872038" y="3541713"/>
            <a:ext cx="2035175" cy="619125"/>
            <a:chOff x="3069" y="2199"/>
            <a:chExt cx="1282" cy="390"/>
          </a:xfrm>
        </p:grpSpPr>
        <p:grpSp>
          <p:nvGrpSpPr>
            <p:cNvPr id="56386" name="Group 77"/>
            <p:cNvGrpSpPr>
              <a:grpSpLocks/>
            </p:cNvGrpSpPr>
            <p:nvPr/>
          </p:nvGrpSpPr>
          <p:grpSpPr bwMode="auto">
            <a:xfrm>
              <a:off x="3069" y="2539"/>
              <a:ext cx="1282" cy="50"/>
              <a:chOff x="1140" y="1905"/>
              <a:chExt cx="3152" cy="333"/>
            </a:xfrm>
          </p:grpSpPr>
          <p:sp>
            <p:nvSpPr>
              <p:cNvPr id="56388" name="Freeform 78"/>
              <p:cNvSpPr>
                <a:spLocks/>
              </p:cNvSpPr>
              <p:nvPr/>
            </p:nvSpPr>
            <p:spPr bwMode="auto">
              <a:xfrm>
                <a:off x="4066" y="2233"/>
                <a:ext cx="226" cy="5"/>
              </a:xfrm>
              <a:custGeom>
                <a:avLst/>
                <a:gdLst>
                  <a:gd name="T0" fmla="*/ 226 w 226"/>
                  <a:gd name="T1" fmla="*/ 5 h 5"/>
                  <a:gd name="T2" fmla="*/ 115 w 226"/>
                  <a:gd name="T3" fmla="*/ 5 h 5"/>
                  <a:gd name="T4" fmla="*/ 0 w 226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226"/>
                  <a:gd name="T10" fmla="*/ 0 h 5"/>
                  <a:gd name="T11" fmla="*/ 226 w 226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6" h="5">
                    <a:moveTo>
                      <a:pt x="226" y="5"/>
                    </a:moveTo>
                    <a:lnTo>
                      <a:pt x="115" y="5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89" name="Freeform 79"/>
              <p:cNvSpPr>
                <a:spLocks/>
              </p:cNvSpPr>
              <p:nvPr/>
            </p:nvSpPr>
            <p:spPr bwMode="auto">
              <a:xfrm>
                <a:off x="3832" y="2222"/>
                <a:ext cx="234" cy="11"/>
              </a:xfrm>
              <a:custGeom>
                <a:avLst/>
                <a:gdLst>
                  <a:gd name="T0" fmla="*/ 234 w 234"/>
                  <a:gd name="T1" fmla="*/ 11 h 11"/>
                  <a:gd name="T2" fmla="*/ 119 w 234"/>
                  <a:gd name="T3" fmla="*/ 5 h 11"/>
                  <a:gd name="T4" fmla="*/ 0 w 234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234"/>
                  <a:gd name="T10" fmla="*/ 0 h 11"/>
                  <a:gd name="T11" fmla="*/ 234 w 234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4" h="11">
                    <a:moveTo>
                      <a:pt x="234" y="11"/>
                    </a:moveTo>
                    <a:lnTo>
                      <a:pt x="119" y="5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90" name="Freeform 80"/>
              <p:cNvSpPr>
                <a:spLocks/>
              </p:cNvSpPr>
              <p:nvPr/>
            </p:nvSpPr>
            <p:spPr bwMode="auto">
              <a:xfrm>
                <a:off x="3584" y="2205"/>
                <a:ext cx="248" cy="17"/>
              </a:xfrm>
              <a:custGeom>
                <a:avLst/>
                <a:gdLst>
                  <a:gd name="T0" fmla="*/ 248 w 248"/>
                  <a:gd name="T1" fmla="*/ 17 h 17"/>
                  <a:gd name="T2" fmla="*/ 128 w 248"/>
                  <a:gd name="T3" fmla="*/ 11 h 17"/>
                  <a:gd name="T4" fmla="*/ 0 w 248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248"/>
                  <a:gd name="T10" fmla="*/ 0 h 17"/>
                  <a:gd name="T11" fmla="*/ 248 w 248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8" h="17">
                    <a:moveTo>
                      <a:pt x="248" y="17"/>
                    </a:moveTo>
                    <a:lnTo>
                      <a:pt x="128" y="11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91" name="Freeform 81"/>
              <p:cNvSpPr>
                <a:spLocks/>
              </p:cNvSpPr>
              <p:nvPr/>
            </p:nvSpPr>
            <p:spPr bwMode="auto">
              <a:xfrm>
                <a:off x="3314" y="2188"/>
                <a:ext cx="270" cy="17"/>
              </a:xfrm>
              <a:custGeom>
                <a:avLst/>
                <a:gdLst>
                  <a:gd name="T0" fmla="*/ 270 w 270"/>
                  <a:gd name="T1" fmla="*/ 17 h 17"/>
                  <a:gd name="T2" fmla="*/ 137 w 270"/>
                  <a:gd name="T3" fmla="*/ 11 h 17"/>
                  <a:gd name="T4" fmla="*/ 0 w 270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270"/>
                  <a:gd name="T10" fmla="*/ 0 h 17"/>
                  <a:gd name="T11" fmla="*/ 270 w 270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0" h="17">
                    <a:moveTo>
                      <a:pt x="270" y="17"/>
                    </a:moveTo>
                    <a:lnTo>
                      <a:pt x="137" y="11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92" name="Freeform 82"/>
              <p:cNvSpPr>
                <a:spLocks/>
              </p:cNvSpPr>
              <p:nvPr/>
            </p:nvSpPr>
            <p:spPr bwMode="auto">
              <a:xfrm>
                <a:off x="3013" y="2166"/>
                <a:ext cx="301" cy="22"/>
              </a:xfrm>
              <a:custGeom>
                <a:avLst/>
                <a:gdLst>
                  <a:gd name="T0" fmla="*/ 301 w 301"/>
                  <a:gd name="T1" fmla="*/ 22 h 22"/>
                  <a:gd name="T2" fmla="*/ 154 w 301"/>
                  <a:gd name="T3" fmla="*/ 11 h 22"/>
                  <a:gd name="T4" fmla="*/ 79 w 301"/>
                  <a:gd name="T5" fmla="*/ 6 h 22"/>
                  <a:gd name="T6" fmla="*/ 0 w 301"/>
                  <a:gd name="T7" fmla="*/ 0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1"/>
                  <a:gd name="T13" fmla="*/ 0 h 22"/>
                  <a:gd name="T14" fmla="*/ 301 w 301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1" h="22">
                    <a:moveTo>
                      <a:pt x="301" y="22"/>
                    </a:moveTo>
                    <a:lnTo>
                      <a:pt x="154" y="11"/>
                    </a:lnTo>
                    <a:lnTo>
                      <a:pt x="79" y="6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93" name="Freeform 83"/>
              <p:cNvSpPr>
                <a:spLocks/>
              </p:cNvSpPr>
              <p:nvPr/>
            </p:nvSpPr>
            <p:spPr bwMode="auto">
              <a:xfrm>
                <a:off x="2649" y="2133"/>
                <a:ext cx="364" cy="33"/>
              </a:xfrm>
              <a:custGeom>
                <a:avLst/>
                <a:gdLst>
                  <a:gd name="T0" fmla="*/ 364 w 364"/>
                  <a:gd name="T1" fmla="*/ 33 h 33"/>
                  <a:gd name="T2" fmla="*/ 279 w 364"/>
                  <a:gd name="T3" fmla="*/ 27 h 33"/>
                  <a:gd name="T4" fmla="*/ 195 w 364"/>
                  <a:gd name="T5" fmla="*/ 16 h 33"/>
                  <a:gd name="T6" fmla="*/ 102 w 364"/>
                  <a:gd name="T7" fmla="*/ 11 h 33"/>
                  <a:gd name="T8" fmla="*/ 0 w 364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4"/>
                  <a:gd name="T16" fmla="*/ 0 h 33"/>
                  <a:gd name="T17" fmla="*/ 364 w 364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4" h="33">
                    <a:moveTo>
                      <a:pt x="364" y="33"/>
                    </a:moveTo>
                    <a:lnTo>
                      <a:pt x="279" y="27"/>
                    </a:lnTo>
                    <a:lnTo>
                      <a:pt x="195" y="16"/>
                    </a:lnTo>
                    <a:lnTo>
                      <a:pt x="102" y="11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94" name="Freeform 84"/>
              <p:cNvSpPr>
                <a:spLocks/>
              </p:cNvSpPr>
              <p:nvPr/>
            </p:nvSpPr>
            <p:spPr bwMode="auto">
              <a:xfrm>
                <a:off x="2158" y="2072"/>
                <a:ext cx="491" cy="61"/>
              </a:xfrm>
              <a:custGeom>
                <a:avLst/>
                <a:gdLst>
                  <a:gd name="T0" fmla="*/ 491 w 491"/>
                  <a:gd name="T1" fmla="*/ 61 h 61"/>
                  <a:gd name="T2" fmla="*/ 390 w 491"/>
                  <a:gd name="T3" fmla="*/ 50 h 61"/>
                  <a:gd name="T4" fmla="*/ 341 w 491"/>
                  <a:gd name="T5" fmla="*/ 44 h 61"/>
                  <a:gd name="T6" fmla="*/ 283 w 491"/>
                  <a:gd name="T7" fmla="*/ 38 h 61"/>
                  <a:gd name="T8" fmla="*/ 226 w 491"/>
                  <a:gd name="T9" fmla="*/ 33 h 61"/>
                  <a:gd name="T10" fmla="*/ 159 w 491"/>
                  <a:gd name="T11" fmla="*/ 22 h 61"/>
                  <a:gd name="T12" fmla="*/ 84 w 491"/>
                  <a:gd name="T13" fmla="*/ 11 h 61"/>
                  <a:gd name="T14" fmla="*/ 0 w 491"/>
                  <a:gd name="T15" fmla="*/ 0 h 6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91"/>
                  <a:gd name="T25" fmla="*/ 0 h 61"/>
                  <a:gd name="T26" fmla="*/ 491 w 491"/>
                  <a:gd name="T27" fmla="*/ 61 h 6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91" h="61">
                    <a:moveTo>
                      <a:pt x="491" y="61"/>
                    </a:moveTo>
                    <a:lnTo>
                      <a:pt x="390" y="50"/>
                    </a:lnTo>
                    <a:lnTo>
                      <a:pt x="341" y="44"/>
                    </a:lnTo>
                    <a:lnTo>
                      <a:pt x="283" y="38"/>
                    </a:lnTo>
                    <a:lnTo>
                      <a:pt x="226" y="33"/>
                    </a:lnTo>
                    <a:lnTo>
                      <a:pt x="159" y="22"/>
                    </a:lnTo>
                    <a:lnTo>
                      <a:pt x="84" y="11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95" name="Freeform 85"/>
              <p:cNvSpPr>
                <a:spLocks/>
              </p:cNvSpPr>
              <p:nvPr/>
            </p:nvSpPr>
            <p:spPr bwMode="auto">
              <a:xfrm>
                <a:off x="1140" y="1905"/>
                <a:ext cx="1018" cy="167"/>
              </a:xfrm>
              <a:custGeom>
                <a:avLst/>
                <a:gdLst>
                  <a:gd name="T0" fmla="*/ 1018 w 1018"/>
                  <a:gd name="T1" fmla="*/ 167 h 167"/>
                  <a:gd name="T2" fmla="*/ 991 w 1018"/>
                  <a:gd name="T3" fmla="*/ 161 h 167"/>
                  <a:gd name="T4" fmla="*/ 965 w 1018"/>
                  <a:gd name="T5" fmla="*/ 161 h 167"/>
                  <a:gd name="T6" fmla="*/ 898 w 1018"/>
                  <a:gd name="T7" fmla="*/ 150 h 167"/>
                  <a:gd name="T8" fmla="*/ 823 w 1018"/>
                  <a:gd name="T9" fmla="*/ 133 h 167"/>
                  <a:gd name="T10" fmla="*/ 739 w 1018"/>
                  <a:gd name="T11" fmla="*/ 122 h 167"/>
                  <a:gd name="T12" fmla="*/ 651 w 1018"/>
                  <a:gd name="T13" fmla="*/ 105 h 167"/>
                  <a:gd name="T14" fmla="*/ 558 w 1018"/>
                  <a:gd name="T15" fmla="*/ 89 h 167"/>
                  <a:gd name="T16" fmla="*/ 465 w 1018"/>
                  <a:gd name="T17" fmla="*/ 72 h 167"/>
                  <a:gd name="T18" fmla="*/ 376 w 1018"/>
                  <a:gd name="T19" fmla="*/ 61 h 167"/>
                  <a:gd name="T20" fmla="*/ 287 w 1018"/>
                  <a:gd name="T21" fmla="*/ 44 h 167"/>
                  <a:gd name="T22" fmla="*/ 208 w 1018"/>
                  <a:gd name="T23" fmla="*/ 33 h 167"/>
                  <a:gd name="T24" fmla="*/ 141 w 1018"/>
                  <a:gd name="T25" fmla="*/ 17 h 167"/>
                  <a:gd name="T26" fmla="*/ 110 w 1018"/>
                  <a:gd name="T27" fmla="*/ 17 h 167"/>
                  <a:gd name="T28" fmla="*/ 79 w 1018"/>
                  <a:gd name="T29" fmla="*/ 11 h 167"/>
                  <a:gd name="T30" fmla="*/ 57 w 1018"/>
                  <a:gd name="T31" fmla="*/ 5 h 167"/>
                  <a:gd name="T32" fmla="*/ 40 w 1018"/>
                  <a:gd name="T33" fmla="*/ 5 h 167"/>
                  <a:gd name="T34" fmla="*/ 22 w 1018"/>
                  <a:gd name="T35" fmla="*/ 0 h 167"/>
                  <a:gd name="T36" fmla="*/ 9 w 1018"/>
                  <a:gd name="T37" fmla="*/ 0 h 167"/>
                  <a:gd name="T38" fmla="*/ 4 w 1018"/>
                  <a:gd name="T39" fmla="*/ 0 h 167"/>
                  <a:gd name="T40" fmla="*/ 0 w 1018"/>
                  <a:gd name="T41" fmla="*/ 0 h 167"/>
                  <a:gd name="T42" fmla="*/ 4 w 1018"/>
                  <a:gd name="T43" fmla="*/ 0 h 167"/>
                  <a:gd name="T44" fmla="*/ 13 w 1018"/>
                  <a:gd name="T45" fmla="*/ 5 h 16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018"/>
                  <a:gd name="T70" fmla="*/ 0 h 167"/>
                  <a:gd name="T71" fmla="*/ 1018 w 1018"/>
                  <a:gd name="T72" fmla="*/ 167 h 16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018" h="167">
                    <a:moveTo>
                      <a:pt x="1018" y="167"/>
                    </a:moveTo>
                    <a:lnTo>
                      <a:pt x="991" y="161"/>
                    </a:lnTo>
                    <a:lnTo>
                      <a:pt x="965" y="161"/>
                    </a:lnTo>
                    <a:lnTo>
                      <a:pt x="898" y="150"/>
                    </a:lnTo>
                    <a:lnTo>
                      <a:pt x="823" y="133"/>
                    </a:lnTo>
                    <a:lnTo>
                      <a:pt x="739" y="122"/>
                    </a:lnTo>
                    <a:lnTo>
                      <a:pt x="651" y="105"/>
                    </a:lnTo>
                    <a:lnTo>
                      <a:pt x="558" y="89"/>
                    </a:lnTo>
                    <a:lnTo>
                      <a:pt x="465" y="72"/>
                    </a:lnTo>
                    <a:lnTo>
                      <a:pt x="376" y="61"/>
                    </a:lnTo>
                    <a:lnTo>
                      <a:pt x="287" y="44"/>
                    </a:lnTo>
                    <a:lnTo>
                      <a:pt x="208" y="33"/>
                    </a:lnTo>
                    <a:lnTo>
                      <a:pt x="141" y="17"/>
                    </a:lnTo>
                    <a:lnTo>
                      <a:pt x="110" y="17"/>
                    </a:lnTo>
                    <a:lnTo>
                      <a:pt x="79" y="11"/>
                    </a:lnTo>
                    <a:lnTo>
                      <a:pt x="57" y="5"/>
                    </a:lnTo>
                    <a:lnTo>
                      <a:pt x="40" y="5"/>
                    </a:lnTo>
                    <a:lnTo>
                      <a:pt x="22" y="0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3" y="5"/>
                    </a:lnTo>
                  </a:path>
                </a:pathLst>
              </a:custGeom>
              <a:noFill/>
              <a:ln w="20638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87" name="Text Box 89"/>
            <p:cNvSpPr txBox="1">
              <a:spLocks noChangeArrowheads="1"/>
            </p:cNvSpPr>
            <p:nvPr/>
          </p:nvSpPr>
          <p:spPr bwMode="auto">
            <a:xfrm>
              <a:off x="3774" y="2199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M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5" name="Group 103"/>
          <p:cNvGrpSpPr>
            <a:grpSpLocks/>
          </p:cNvGrpSpPr>
          <p:nvPr/>
        </p:nvGrpSpPr>
        <p:grpSpPr bwMode="auto">
          <a:xfrm>
            <a:off x="1257300" y="3914775"/>
            <a:ext cx="1746250" cy="598488"/>
            <a:chOff x="792" y="2466"/>
            <a:chExt cx="1100" cy="377"/>
          </a:xfrm>
        </p:grpSpPr>
        <p:grpSp>
          <p:nvGrpSpPr>
            <p:cNvPr id="56370" name="Group 60"/>
            <p:cNvGrpSpPr>
              <a:grpSpLocks/>
            </p:cNvGrpSpPr>
            <p:nvPr/>
          </p:nvGrpSpPr>
          <p:grpSpPr bwMode="auto">
            <a:xfrm rot="60000">
              <a:off x="792" y="2783"/>
              <a:ext cx="1100" cy="60"/>
              <a:chOff x="2787" y="2577"/>
              <a:chExt cx="642" cy="383"/>
            </a:xfrm>
          </p:grpSpPr>
          <p:sp>
            <p:nvSpPr>
              <p:cNvPr id="56372" name="Freeform 61"/>
              <p:cNvSpPr>
                <a:spLocks/>
              </p:cNvSpPr>
              <p:nvPr/>
            </p:nvSpPr>
            <p:spPr bwMode="auto">
              <a:xfrm>
                <a:off x="3407" y="2577"/>
                <a:ext cx="22" cy="33"/>
              </a:xfrm>
              <a:custGeom>
                <a:avLst/>
                <a:gdLst>
                  <a:gd name="T0" fmla="*/ 22 w 22"/>
                  <a:gd name="T1" fmla="*/ 0 h 33"/>
                  <a:gd name="T2" fmla="*/ 13 w 22"/>
                  <a:gd name="T3" fmla="*/ 17 h 33"/>
                  <a:gd name="T4" fmla="*/ 0 w 22"/>
                  <a:gd name="T5" fmla="*/ 33 h 33"/>
                  <a:gd name="T6" fmla="*/ 0 60000 65536"/>
                  <a:gd name="T7" fmla="*/ 0 60000 65536"/>
                  <a:gd name="T8" fmla="*/ 0 60000 65536"/>
                  <a:gd name="T9" fmla="*/ 0 w 22"/>
                  <a:gd name="T10" fmla="*/ 0 h 33"/>
                  <a:gd name="T11" fmla="*/ 22 w 22"/>
                  <a:gd name="T12" fmla="*/ 33 h 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" h="33">
                    <a:moveTo>
                      <a:pt x="22" y="0"/>
                    </a:moveTo>
                    <a:lnTo>
                      <a:pt x="13" y="17"/>
                    </a:lnTo>
                    <a:lnTo>
                      <a:pt x="0" y="33"/>
                    </a:lnTo>
                  </a:path>
                </a:pathLst>
              </a:custGeom>
              <a:noFill/>
              <a:ln w="20701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3" name="Freeform 62"/>
              <p:cNvSpPr>
                <a:spLocks/>
              </p:cNvSpPr>
              <p:nvPr/>
            </p:nvSpPr>
            <p:spPr bwMode="auto">
              <a:xfrm>
                <a:off x="3371" y="2610"/>
                <a:ext cx="36" cy="28"/>
              </a:xfrm>
              <a:custGeom>
                <a:avLst/>
                <a:gdLst>
                  <a:gd name="T0" fmla="*/ 36 w 36"/>
                  <a:gd name="T1" fmla="*/ 0 h 28"/>
                  <a:gd name="T2" fmla="*/ 18 w 36"/>
                  <a:gd name="T3" fmla="*/ 17 h 28"/>
                  <a:gd name="T4" fmla="*/ 0 w 36"/>
                  <a:gd name="T5" fmla="*/ 28 h 28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28"/>
                  <a:gd name="T11" fmla="*/ 36 w 36"/>
                  <a:gd name="T12" fmla="*/ 28 h 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28">
                    <a:moveTo>
                      <a:pt x="36" y="0"/>
                    </a:moveTo>
                    <a:lnTo>
                      <a:pt x="18" y="17"/>
                    </a:lnTo>
                    <a:lnTo>
                      <a:pt x="0" y="28"/>
                    </a:lnTo>
                  </a:path>
                </a:pathLst>
              </a:custGeom>
              <a:noFill/>
              <a:ln w="20701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4" name="Line 63"/>
              <p:cNvSpPr>
                <a:spLocks noChangeShapeType="1"/>
              </p:cNvSpPr>
              <p:nvPr/>
            </p:nvSpPr>
            <p:spPr bwMode="auto">
              <a:xfrm flipH="1">
                <a:off x="3331" y="2638"/>
                <a:ext cx="40" cy="28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5" name="Line 64"/>
              <p:cNvSpPr>
                <a:spLocks noChangeShapeType="1"/>
              </p:cNvSpPr>
              <p:nvPr/>
            </p:nvSpPr>
            <p:spPr bwMode="auto">
              <a:xfrm flipH="1">
                <a:off x="3287" y="2666"/>
                <a:ext cx="44" cy="28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6" name="Line 65"/>
              <p:cNvSpPr>
                <a:spLocks noChangeShapeType="1"/>
              </p:cNvSpPr>
              <p:nvPr/>
            </p:nvSpPr>
            <p:spPr bwMode="auto">
              <a:xfrm flipH="1">
                <a:off x="3238" y="2694"/>
                <a:ext cx="49" cy="28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7" name="Freeform 66"/>
              <p:cNvSpPr>
                <a:spLocks/>
              </p:cNvSpPr>
              <p:nvPr/>
            </p:nvSpPr>
            <p:spPr bwMode="auto">
              <a:xfrm>
                <a:off x="3185" y="2722"/>
                <a:ext cx="53" cy="27"/>
              </a:xfrm>
              <a:custGeom>
                <a:avLst/>
                <a:gdLst>
                  <a:gd name="T0" fmla="*/ 53 w 53"/>
                  <a:gd name="T1" fmla="*/ 0 h 27"/>
                  <a:gd name="T2" fmla="*/ 27 w 53"/>
                  <a:gd name="T3" fmla="*/ 16 h 27"/>
                  <a:gd name="T4" fmla="*/ 0 w 53"/>
                  <a:gd name="T5" fmla="*/ 27 h 27"/>
                  <a:gd name="T6" fmla="*/ 0 60000 65536"/>
                  <a:gd name="T7" fmla="*/ 0 60000 65536"/>
                  <a:gd name="T8" fmla="*/ 0 60000 65536"/>
                  <a:gd name="T9" fmla="*/ 0 w 53"/>
                  <a:gd name="T10" fmla="*/ 0 h 27"/>
                  <a:gd name="T11" fmla="*/ 53 w 53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3" h="27">
                    <a:moveTo>
                      <a:pt x="53" y="0"/>
                    </a:moveTo>
                    <a:lnTo>
                      <a:pt x="27" y="16"/>
                    </a:lnTo>
                    <a:lnTo>
                      <a:pt x="0" y="27"/>
                    </a:lnTo>
                  </a:path>
                </a:pathLst>
              </a:custGeom>
              <a:noFill/>
              <a:ln w="20701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8" name="Line 67"/>
              <p:cNvSpPr>
                <a:spLocks noChangeShapeType="1"/>
              </p:cNvSpPr>
              <p:nvPr/>
            </p:nvSpPr>
            <p:spPr bwMode="auto">
              <a:xfrm flipH="1">
                <a:off x="3136" y="2749"/>
                <a:ext cx="49" cy="23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9" name="Line 68"/>
              <p:cNvSpPr>
                <a:spLocks noChangeShapeType="1"/>
              </p:cNvSpPr>
              <p:nvPr/>
            </p:nvSpPr>
            <p:spPr bwMode="auto">
              <a:xfrm flipH="1">
                <a:off x="3083" y="2772"/>
                <a:ext cx="53" cy="27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80" name="Line 69"/>
              <p:cNvSpPr>
                <a:spLocks noChangeShapeType="1"/>
              </p:cNvSpPr>
              <p:nvPr/>
            </p:nvSpPr>
            <p:spPr bwMode="auto">
              <a:xfrm flipH="1">
                <a:off x="3030" y="2799"/>
                <a:ext cx="53" cy="28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81" name="Line 70"/>
              <p:cNvSpPr>
                <a:spLocks noChangeShapeType="1"/>
              </p:cNvSpPr>
              <p:nvPr/>
            </p:nvSpPr>
            <p:spPr bwMode="auto">
              <a:xfrm flipH="1">
                <a:off x="2982" y="2827"/>
                <a:ext cx="48" cy="22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82" name="Freeform 71"/>
              <p:cNvSpPr>
                <a:spLocks/>
              </p:cNvSpPr>
              <p:nvPr/>
            </p:nvSpPr>
            <p:spPr bwMode="auto">
              <a:xfrm>
                <a:off x="2928" y="2849"/>
                <a:ext cx="54" cy="28"/>
              </a:xfrm>
              <a:custGeom>
                <a:avLst/>
                <a:gdLst>
                  <a:gd name="T0" fmla="*/ 54 w 54"/>
                  <a:gd name="T1" fmla="*/ 0 h 28"/>
                  <a:gd name="T2" fmla="*/ 27 w 54"/>
                  <a:gd name="T3" fmla="*/ 11 h 28"/>
                  <a:gd name="T4" fmla="*/ 0 w 54"/>
                  <a:gd name="T5" fmla="*/ 28 h 28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28"/>
                  <a:gd name="T11" fmla="*/ 54 w 54"/>
                  <a:gd name="T12" fmla="*/ 28 h 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28">
                    <a:moveTo>
                      <a:pt x="54" y="0"/>
                    </a:moveTo>
                    <a:lnTo>
                      <a:pt x="27" y="11"/>
                    </a:lnTo>
                    <a:lnTo>
                      <a:pt x="0" y="28"/>
                    </a:lnTo>
                  </a:path>
                </a:pathLst>
              </a:custGeom>
              <a:noFill/>
              <a:ln w="20701">
                <a:solidFill>
                  <a:srgbClr val="7E69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83" name="Line 72"/>
              <p:cNvSpPr>
                <a:spLocks noChangeShapeType="1"/>
              </p:cNvSpPr>
              <p:nvPr/>
            </p:nvSpPr>
            <p:spPr bwMode="auto">
              <a:xfrm flipH="1">
                <a:off x="2880" y="2877"/>
                <a:ext cx="48" cy="28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84" name="Line 73"/>
              <p:cNvSpPr>
                <a:spLocks noChangeShapeType="1"/>
              </p:cNvSpPr>
              <p:nvPr/>
            </p:nvSpPr>
            <p:spPr bwMode="auto">
              <a:xfrm flipH="1">
                <a:off x="2835" y="2905"/>
                <a:ext cx="45" cy="28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85" name="Line 74"/>
              <p:cNvSpPr>
                <a:spLocks noChangeShapeType="1"/>
              </p:cNvSpPr>
              <p:nvPr/>
            </p:nvSpPr>
            <p:spPr bwMode="auto">
              <a:xfrm flipH="1">
                <a:off x="2787" y="2933"/>
                <a:ext cx="48" cy="27"/>
              </a:xfrm>
              <a:prstGeom prst="line">
                <a:avLst/>
              </a:prstGeom>
              <a:noFill/>
              <a:ln w="20701">
                <a:solidFill>
                  <a:srgbClr val="7E6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71" name="Text Box 90"/>
            <p:cNvSpPr txBox="1">
              <a:spLocks noChangeArrowheads="1"/>
            </p:cNvSpPr>
            <p:nvPr/>
          </p:nvSpPr>
          <p:spPr bwMode="auto">
            <a:xfrm>
              <a:off x="1303" y="2466"/>
              <a:ext cx="35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M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7" name="Group 93"/>
          <p:cNvGrpSpPr>
            <a:grpSpLocks/>
          </p:cNvGrpSpPr>
          <p:nvPr/>
        </p:nvGrpSpPr>
        <p:grpSpPr bwMode="auto">
          <a:xfrm rot="60000">
            <a:off x="2976563" y="4106863"/>
            <a:ext cx="1071562" cy="449262"/>
            <a:chOff x="2584" y="1904"/>
            <a:chExt cx="2904" cy="784"/>
          </a:xfrm>
        </p:grpSpPr>
        <p:sp>
          <p:nvSpPr>
            <p:cNvPr id="56368" name="Freeform 91"/>
            <p:cNvSpPr>
              <a:spLocks/>
            </p:cNvSpPr>
            <p:nvPr/>
          </p:nvSpPr>
          <p:spPr bwMode="auto">
            <a:xfrm>
              <a:off x="2584" y="1904"/>
              <a:ext cx="2904" cy="784"/>
            </a:xfrm>
            <a:custGeom>
              <a:avLst/>
              <a:gdLst>
                <a:gd name="T0" fmla="*/ 8 w 2904"/>
                <a:gd name="T1" fmla="*/ 624 h 784"/>
                <a:gd name="T2" fmla="*/ 8 w 2904"/>
                <a:gd name="T3" fmla="*/ 784 h 784"/>
                <a:gd name="T4" fmla="*/ 2904 w 2904"/>
                <a:gd name="T5" fmla="*/ 784 h 784"/>
                <a:gd name="T6" fmla="*/ 2904 w 2904"/>
                <a:gd name="T7" fmla="*/ 8 h 784"/>
                <a:gd name="T8" fmla="*/ 2208 w 2904"/>
                <a:gd name="T9" fmla="*/ 8 h 784"/>
                <a:gd name="T10" fmla="*/ 880 w 2904"/>
                <a:gd name="T11" fmla="*/ 616 h 784"/>
                <a:gd name="T12" fmla="*/ 8 w 2904"/>
                <a:gd name="T13" fmla="*/ 624 h 7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04"/>
                <a:gd name="T22" fmla="*/ 0 h 784"/>
                <a:gd name="T23" fmla="*/ 2904 w 2904"/>
                <a:gd name="T24" fmla="*/ 784 h 78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04" h="784">
                  <a:moveTo>
                    <a:pt x="8" y="624"/>
                  </a:moveTo>
                  <a:cubicBezTo>
                    <a:pt x="0" y="760"/>
                    <a:pt x="0" y="704"/>
                    <a:pt x="8" y="784"/>
                  </a:cubicBezTo>
                  <a:cubicBezTo>
                    <a:pt x="584" y="784"/>
                    <a:pt x="2312" y="784"/>
                    <a:pt x="2904" y="784"/>
                  </a:cubicBezTo>
                  <a:cubicBezTo>
                    <a:pt x="2904" y="64"/>
                    <a:pt x="2904" y="680"/>
                    <a:pt x="2904" y="8"/>
                  </a:cubicBezTo>
                  <a:cubicBezTo>
                    <a:pt x="2496" y="0"/>
                    <a:pt x="2296" y="0"/>
                    <a:pt x="2208" y="8"/>
                  </a:cubicBezTo>
                  <a:cubicBezTo>
                    <a:pt x="1760" y="40"/>
                    <a:pt x="1592" y="608"/>
                    <a:pt x="880" y="616"/>
                  </a:cubicBezTo>
                  <a:cubicBezTo>
                    <a:pt x="774" y="618"/>
                    <a:pt x="224" y="616"/>
                    <a:pt x="8" y="624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369" name="Oval 92"/>
            <p:cNvSpPr>
              <a:spLocks noChangeArrowheads="1"/>
            </p:cNvSpPr>
            <p:nvPr/>
          </p:nvSpPr>
          <p:spPr bwMode="auto">
            <a:xfrm rot="-2220000">
              <a:off x="3808" y="2188"/>
              <a:ext cx="784" cy="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366" name="Rectangle 94"/>
          <p:cNvSpPr>
            <a:spLocks noChangeArrowheads="1"/>
          </p:cNvSpPr>
          <p:nvPr/>
        </p:nvSpPr>
        <p:spPr bwMode="auto">
          <a:xfrm>
            <a:off x="4337050" y="4075113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tx2"/>
                </a:solidFill>
              </a:rPr>
              <a:t>y</a:t>
            </a:r>
            <a:r>
              <a:rPr lang="en-US" i="1" baseline="-25000">
                <a:solidFill>
                  <a:schemeClr val="tx2"/>
                </a:solidFill>
              </a:rPr>
              <a:t>n</a:t>
            </a:r>
          </a:p>
        </p:txBody>
      </p:sp>
      <p:graphicFrame>
        <p:nvGraphicFramePr>
          <p:cNvPr id="77" name="Object 95"/>
          <p:cNvGraphicFramePr>
            <a:graphicFrameLocks noChangeAspect="1"/>
          </p:cNvGraphicFramePr>
          <p:nvPr/>
        </p:nvGraphicFramePr>
        <p:xfrm>
          <a:off x="3228975" y="1420813"/>
          <a:ext cx="2406650" cy="231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7920" name="Object 9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92388" y="5981700"/>
          <a:ext cx="244951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4" name="Equation" r:id="rId6" imgW="2463480" imgH="901440" progId="Equation.DSMT4">
                  <p:embed/>
                </p:oleObj>
              </mc:Choice>
              <mc:Fallback>
                <p:oleObj name="Equation" r:id="rId6" imgW="2463480" imgH="901440" progId="Equation.DSMT4">
                  <p:embed/>
                  <p:pic>
                    <p:nvPicPr>
                      <p:cNvPr id="0" name="Object 9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5981700"/>
                        <a:ext cx="244951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922" name="Object 98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87963" y="5911850"/>
          <a:ext cx="18415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Equation" r:id="rId8" imgW="1866600" imgH="965160" progId="Equation.DSMT4">
                  <p:embed/>
                </p:oleObj>
              </mc:Choice>
              <mc:Fallback>
                <p:oleObj name="Equation" r:id="rId8" imgW="1866600" imgH="965160" progId="Equation.DSMT4">
                  <p:embed/>
                  <p:pic>
                    <p:nvPicPr>
                      <p:cNvPr id="0" name="Object 98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7963" y="5911850"/>
                        <a:ext cx="18415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924" name="Object 100">
            <a:hlinkClick r:id="" action="ppaction://ole?verb=0"/>
          </p:cNvPr>
          <p:cNvGraphicFramePr>
            <a:graphicFrameLocks/>
          </p:cNvGraphicFramePr>
          <p:nvPr/>
        </p:nvGraphicFramePr>
        <p:xfrm>
          <a:off x="0" y="6143625"/>
          <a:ext cx="20780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" name="Equation" r:id="rId10" imgW="2095200" imgH="482400" progId="Equation.DSMT4">
                  <p:embed/>
                </p:oleObj>
              </mc:Choice>
              <mc:Fallback>
                <p:oleObj name="Equation" r:id="rId10" imgW="2095200" imgH="482400" progId="Equation.DSMT4">
                  <p:embed/>
                  <p:pic>
                    <p:nvPicPr>
                      <p:cNvPr id="0" name="Object 100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143625"/>
                        <a:ext cx="20780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925" name="Object 101">
            <a:hlinkClick r:id="" action="ppaction://ole?verb=0"/>
          </p:cNvPr>
          <p:cNvGraphicFramePr>
            <a:graphicFrameLocks/>
          </p:cNvGraphicFramePr>
          <p:nvPr/>
        </p:nvGraphicFramePr>
        <p:xfrm>
          <a:off x="265113" y="1847850"/>
          <a:ext cx="2762250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7" name="Equation" r:id="rId12" imgW="3377880" imgH="1536480" progId="Equation.3">
                  <p:embed/>
                </p:oleObj>
              </mc:Choice>
              <mc:Fallback>
                <p:oleObj name="Equation" r:id="rId12" imgW="3377880" imgH="1536480" progId="Equation.3">
                  <p:embed/>
                  <p:pic>
                    <p:nvPicPr>
                      <p:cNvPr id="0" name="Object 101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1847850"/>
                        <a:ext cx="2762250" cy="119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67" name="AutoShape 10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42325" y="6175375"/>
            <a:ext cx="701675" cy="682625"/>
          </a:xfrm>
          <a:prstGeom prst="actionButtonReturn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673600"/>
          </a:xfrm>
        </p:spPr>
        <p:txBody>
          <a:bodyPr/>
          <a:lstStyle/>
          <a:p>
            <a:r>
              <a:rPr lang="en-US" smtClean="0"/>
              <a:t>Geometric parameters</a:t>
            </a:r>
          </a:p>
          <a:p>
            <a:pPr lvl="1"/>
            <a:r>
              <a:rPr lang="en-US" smtClean="0"/>
              <a:t>___________________</a:t>
            </a:r>
          </a:p>
          <a:p>
            <a:pPr lvl="1"/>
            <a:r>
              <a:rPr lang="en-US" smtClean="0"/>
              <a:t>___________________</a:t>
            </a:r>
          </a:p>
          <a:p>
            <a:pPr lvl="1"/>
            <a:r>
              <a:rPr lang="en-US" smtClean="0"/>
              <a:t>___________________</a:t>
            </a:r>
          </a:p>
          <a:p>
            <a:r>
              <a:rPr lang="en-US" smtClean="0"/>
              <a:t>Write the functional relationship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Does Fr affect shear? _________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5408613" y="2320925"/>
          <a:ext cx="889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3" imgW="888840" imgH="825480" progId="Equation.3">
                  <p:embed/>
                </p:oleObj>
              </mc:Choice>
              <mc:Fallback>
                <p:oleObj name="Equation" r:id="rId3" imgW="888840" imgH="825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8613" y="2320925"/>
                        <a:ext cx="889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547813" y="2552700"/>
            <a:ext cx="27892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Hydraulic radius (</a:t>
            </a:r>
            <a:r>
              <a:rPr lang="en-US" i="1">
                <a:solidFill>
                  <a:schemeClr val="folHlink"/>
                </a:solidFill>
              </a:rPr>
              <a:t>R</a:t>
            </a:r>
            <a:r>
              <a:rPr lang="en-US" i="1" baseline="-25000">
                <a:solidFill>
                  <a:schemeClr val="folHlink"/>
                </a:solidFill>
              </a:rPr>
              <a:t>h</a:t>
            </a:r>
            <a:r>
              <a:rPr lang="en-US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06538" y="3048000"/>
            <a:ext cx="23987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Channel length (</a:t>
            </a:r>
            <a:r>
              <a:rPr lang="en-US" i="1">
                <a:solidFill>
                  <a:schemeClr val="folHlink"/>
                </a:solidFill>
              </a:rPr>
              <a:t>l</a:t>
            </a:r>
            <a:r>
              <a:rPr lang="en-US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546225" y="3594100"/>
            <a:ext cx="19351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Roughness (</a:t>
            </a:r>
            <a:r>
              <a:rPr lang="en-US">
                <a:solidFill>
                  <a:schemeClr val="folHlink"/>
                </a:solidFill>
                <a:latin typeface="Symbol" pitchFamily="18" charset="2"/>
              </a:rPr>
              <a:t>e</a:t>
            </a:r>
            <a:r>
              <a:rPr lang="en-US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308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 Conduits:</a:t>
            </a:r>
            <a:br>
              <a:rPr lang="en-US" smtClean="0"/>
            </a:br>
            <a:r>
              <a:rPr lang="en-US" smtClean="0"/>
              <a:t>Dimensional Analysis</a:t>
            </a:r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V="1">
            <a:off x="4038600" y="4965700"/>
            <a:ext cx="330200" cy="5715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 flipV="1">
            <a:off x="4445000" y="4940300"/>
            <a:ext cx="330200" cy="5715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V="1">
            <a:off x="3695700" y="4927600"/>
            <a:ext cx="330200" cy="5715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51" name="Object 11"/>
          <p:cNvGraphicFramePr>
            <a:graphicFrameLocks noChangeAspect="1"/>
          </p:cNvGraphicFramePr>
          <p:nvPr/>
        </p:nvGraphicFramePr>
        <p:xfrm>
          <a:off x="1195388" y="4787900"/>
          <a:ext cx="3822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5" imgW="3822480" imgH="863280" progId="Equation.DSMT4">
                  <p:embed/>
                </p:oleObj>
              </mc:Choice>
              <mc:Fallback>
                <p:oleObj name="Equation" r:id="rId5" imgW="3822480" imgH="8632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4787900"/>
                        <a:ext cx="38227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12">
            <a:hlinkClick r:id="" action="ppaction://ole?verb=0"/>
          </p:cNvPr>
          <p:cNvGraphicFramePr>
            <a:graphicFrameLocks/>
          </p:cNvGraphicFramePr>
          <p:nvPr/>
        </p:nvGraphicFramePr>
        <p:xfrm>
          <a:off x="7169150" y="5732463"/>
          <a:ext cx="12509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7" imgW="1269720" imgH="825480" progId="Equation.DSMT4">
                  <p:embed/>
                </p:oleObj>
              </mc:Choice>
              <mc:Fallback>
                <p:oleObj name="Equation" r:id="rId7" imgW="1269720" imgH="825480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150" y="5732463"/>
                        <a:ext cx="125095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5000625" y="5824538"/>
            <a:ext cx="738188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800">
                <a:solidFill>
                  <a:schemeClr val="folHlink"/>
                </a:solidFill>
              </a:rPr>
              <a:t>No!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 autoUpdateAnimBg="0"/>
      <p:bldP spid="10245" grpId="0" build="p" autoUpdateAnimBg="0"/>
      <p:bldP spid="10246" grpId="0" build="p" autoUpdateAnimBg="0"/>
      <p:bldP spid="10248" grpId="0" animBg="1"/>
      <p:bldP spid="10249" grpId="0" animBg="1"/>
      <p:bldP spid="10250" grpId="0" animBg="1"/>
      <p:bldP spid="1025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Pressure Coefficient for Open Channel Flow?</a:t>
            </a: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922338" y="2133600"/>
          <a:ext cx="1460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3" imgW="1460160" imgH="888840" progId="Equation.3">
                  <p:embed/>
                </p:oleObj>
              </mc:Choice>
              <mc:Fallback>
                <p:oleObj name="Equation" r:id="rId3" imgW="1460160" imgH="8888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2133600"/>
                        <a:ext cx="14605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1004888" y="3524250"/>
          <a:ext cx="132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5" imgW="1320480" imgH="787320" progId="Equation.3">
                  <p:embed/>
                </p:oleObj>
              </mc:Choice>
              <mc:Fallback>
                <p:oleObj name="Equation" r:id="rId5" imgW="1320480" imgH="7873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3524250"/>
                        <a:ext cx="1320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852488" y="4775200"/>
          <a:ext cx="1549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7" imgW="1549080" imgH="761760" progId="Equation.DSMT4">
                  <p:embed/>
                </p:oleObj>
              </mc:Choice>
              <mc:Fallback>
                <p:oleObj name="Equation" r:id="rId7" imgW="1549080" imgH="7617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4775200"/>
                        <a:ext cx="1549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7056438" y="3676650"/>
          <a:ext cx="977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9" imgW="977760" imgH="419040" progId="Equation.DSMT4">
                  <p:embed/>
                </p:oleObj>
              </mc:Choice>
              <mc:Fallback>
                <p:oleObj name="Equation" r:id="rId9" imgW="977760" imgH="419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6438" y="3676650"/>
                        <a:ext cx="977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7"/>
          <p:cNvGraphicFramePr>
            <a:graphicFrameLocks noChangeAspect="1"/>
          </p:cNvGraphicFramePr>
          <p:nvPr/>
        </p:nvGraphicFramePr>
        <p:xfrm>
          <a:off x="6796088" y="2336800"/>
          <a:ext cx="1219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11" imgW="1218960" imgH="380880" progId="Equation.3">
                  <p:embed/>
                </p:oleObj>
              </mc:Choice>
              <mc:Fallback>
                <p:oleObj name="Equation" r:id="rId11" imgW="1218960" imgH="3808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2336800"/>
                        <a:ext cx="1219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2714625" y="2159000"/>
            <a:ext cx="26622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Pressure Coefficient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2778125" y="3670300"/>
            <a:ext cx="275431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Head loss coefficient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2740025" y="4800600"/>
            <a:ext cx="32432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Friction slope coefficient</a:t>
            </a: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2676525" y="2565400"/>
            <a:ext cx="336391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(Energy Loss Coefficient)</a:t>
            </a:r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2806700" y="2540000"/>
            <a:ext cx="269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2832100" y="3009900"/>
            <a:ext cx="306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2844800" y="5194300"/>
            <a:ext cx="306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>
            <a:off x="2870200" y="4051300"/>
            <a:ext cx="2552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6791325" y="4267200"/>
            <a:ext cx="1866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Friction slope</a:t>
            </a:r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 flipV="1">
            <a:off x="7721600" y="3987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6908800" y="4699000"/>
            <a:ext cx="1663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6816725" y="4775200"/>
            <a:ext cx="18764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>
                <a:solidFill>
                  <a:schemeClr val="folHlink"/>
                </a:solidFill>
              </a:rPr>
              <a:t>Slope of EGL</a:t>
            </a:r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6845300" y="5181600"/>
            <a:ext cx="180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2" grpId="0" build="p" autoUpdateAnimBg="0"/>
      <p:bldP spid="11273" grpId="0" build="p" autoUpdateAnimBg="0"/>
      <p:bldP spid="11274" grpId="0" build="p" autoUpdateAnimBg="0"/>
      <p:bldP spid="11275" grpId="0" build="p" autoUpdateAnimBg="0"/>
      <p:bldP spid="11280" grpId="0" build="p" autoUpdateAnimBg="0"/>
      <p:bldP spid="11283" grpId="0" build="p" autoUpdateAnimBg="0"/>
    </p:bldLst>
  </p:timing>
</p:sld>
</file>

<file path=ppt/theme/theme1.xml><?xml version="1.0" encoding="utf-8"?>
<a:theme xmlns:a="http://schemas.openxmlformats.org/drawingml/2006/main" name="teaching">
  <a:themeElements>
    <a:clrScheme name="teaching 7">
      <a:dk1>
        <a:srgbClr val="663300"/>
      </a:dk1>
      <a:lt1>
        <a:srgbClr val="FFFFFF"/>
      </a:lt1>
      <a:dk2>
        <a:srgbClr val="003A1A"/>
      </a:dk2>
      <a:lt2>
        <a:srgbClr val="000000"/>
      </a:lt2>
      <a:accent1>
        <a:srgbClr val="F14343"/>
      </a:accent1>
      <a:accent2>
        <a:srgbClr val="FBA305"/>
      </a:accent2>
      <a:accent3>
        <a:srgbClr val="FFFFFF"/>
      </a:accent3>
      <a:accent4>
        <a:srgbClr val="562A00"/>
      </a:accent4>
      <a:accent5>
        <a:srgbClr val="F7B0B0"/>
      </a:accent5>
      <a:accent6>
        <a:srgbClr val="E39304"/>
      </a:accent6>
      <a:hlink>
        <a:srgbClr val="7E69FF"/>
      </a:hlink>
      <a:folHlink>
        <a:srgbClr val="AC0000"/>
      </a:folHlink>
    </a:clrScheme>
    <a:fontScheme name="teaching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aching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AEAEAE"/>
        </a:accent6>
        <a:hlink>
          <a:srgbClr val="EAEAEA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ching 2">
        <a:dk1>
          <a:srgbClr val="000000"/>
        </a:dk1>
        <a:lt1>
          <a:srgbClr val="FFFFFF"/>
        </a:lt1>
        <a:dk2>
          <a:srgbClr val="003225"/>
        </a:dk2>
        <a:lt2>
          <a:srgbClr val="85FFBC"/>
        </a:lt2>
        <a:accent1>
          <a:srgbClr val="FA3A57"/>
        </a:accent1>
        <a:accent2>
          <a:srgbClr val="FBA305"/>
        </a:accent2>
        <a:accent3>
          <a:srgbClr val="AAADAC"/>
        </a:accent3>
        <a:accent4>
          <a:srgbClr val="DADADA"/>
        </a:accent4>
        <a:accent5>
          <a:srgbClr val="FCAEB4"/>
        </a:accent5>
        <a:accent6>
          <a:srgbClr val="E39304"/>
        </a:accent6>
        <a:hlink>
          <a:srgbClr val="3DA3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ching 3">
        <a:dk1>
          <a:srgbClr val="000000"/>
        </a:dk1>
        <a:lt1>
          <a:srgbClr val="FFFFFF"/>
        </a:lt1>
        <a:dk2>
          <a:srgbClr val="000044"/>
        </a:dk2>
        <a:lt2>
          <a:srgbClr val="FBBFF4"/>
        </a:lt2>
        <a:accent1>
          <a:srgbClr val="BC3C48"/>
        </a:accent1>
        <a:accent2>
          <a:srgbClr val="FF00FF"/>
        </a:accent2>
        <a:accent3>
          <a:srgbClr val="AAAAB0"/>
        </a:accent3>
        <a:accent4>
          <a:srgbClr val="DADADA"/>
        </a:accent4>
        <a:accent5>
          <a:srgbClr val="DAAFB1"/>
        </a:accent5>
        <a:accent6>
          <a:srgbClr val="E700E7"/>
        </a:accent6>
        <a:hlink>
          <a:srgbClr val="0000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ching 4">
        <a:dk1>
          <a:srgbClr val="000000"/>
        </a:dk1>
        <a:lt1>
          <a:srgbClr val="F8F8F8"/>
        </a:lt1>
        <a:dk2>
          <a:srgbClr val="2A002A"/>
        </a:dk2>
        <a:lt2>
          <a:srgbClr val="FFC9FF"/>
        </a:lt2>
        <a:accent1>
          <a:srgbClr val="CB9661"/>
        </a:accent1>
        <a:accent2>
          <a:srgbClr val="90F4B8"/>
        </a:accent2>
        <a:accent3>
          <a:srgbClr val="ACAAAC"/>
        </a:accent3>
        <a:accent4>
          <a:srgbClr val="D4D4D4"/>
        </a:accent4>
        <a:accent5>
          <a:srgbClr val="E2C9B7"/>
        </a:accent5>
        <a:accent6>
          <a:srgbClr val="82DDA6"/>
        </a:accent6>
        <a:hlink>
          <a:srgbClr val="0000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ching 5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5F5F5F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737373"/>
        </a:accent6>
        <a:hlink>
          <a:srgbClr val="B2B2B2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ching 6">
        <a:dk1>
          <a:srgbClr val="663300"/>
        </a:dk1>
        <a:lt1>
          <a:srgbClr val="FFFFFF"/>
        </a:lt1>
        <a:dk2>
          <a:srgbClr val="85FFBC"/>
        </a:dk2>
        <a:lt2>
          <a:srgbClr val="000000"/>
        </a:lt2>
        <a:accent1>
          <a:srgbClr val="FA3A57"/>
        </a:accent1>
        <a:accent2>
          <a:srgbClr val="FBA305"/>
        </a:accent2>
        <a:accent3>
          <a:srgbClr val="FFFFFF"/>
        </a:accent3>
        <a:accent4>
          <a:srgbClr val="562A00"/>
        </a:accent4>
        <a:accent5>
          <a:srgbClr val="FCAEB4"/>
        </a:accent5>
        <a:accent6>
          <a:srgbClr val="E39304"/>
        </a:accent6>
        <a:hlink>
          <a:srgbClr val="3DA3FF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ching 7">
        <a:dk1>
          <a:srgbClr val="663300"/>
        </a:dk1>
        <a:lt1>
          <a:srgbClr val="FFFFFF"/>
        </a:lt1>
        <a:dk2>
          <a:srgbClr val="003A1A"/>
        </a:dk2>
        <a:lt2>
          <a:srgbClr val="000000"/>
        </a:lt2>
        <a:accent1>
          <a:srgbClr val="F14343"/>
        </a:accent1>
        <a:accent2>
          <a:srgbClr val="FBA305"/>
        </a:accent2>
        <a:accent3>
          <a:srgbClr val="FFFFFF"/>
        </a:accent3>
        <a:accent4>
          <a:srgbClr val="562A00"/>
        </a:accent4>
        <a:accent5>
          <a:srgbClr val="F7B0B0"/>
        </a:accent5>
        <a:accent6>
          <a:srgbClr val="E39304"/>
        </a:accent6>
        <a:hlink>
          <a:srgbClr val="7E69FF"/>
        </a:hlink>
        <a:folHlink>
          <a:srgbClr val="A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5896</TotalTime>
  <Words>2599</Words>
  <Application>Microsoft Office PowerPoint</Application>
  <PresentationFormat>On-screen Show (4:3)</PresentationFormat>
  <Paragraphs>708</Paragraphs>
  <Slides>76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Monotype Sorts</vt:lpstr>
      <vt:lpstr>Symbol</vt:lpstr>
      <vt:lpstr>Times New Roman</vt:lpstr>
      <vt:lpstr>Wingdings</vt:lpstr>
      <vt:lpstr>teaching</vt:lpstr>
      <vt:lpstr>Equation</vt:lpstr>
      <vt:lpstr>Document</vt:lpstr>
      <vt:lpstr>MathType 6.0 Equation</vt:lpstr>
      <vt:lpstr>Photo Editor Photo</vt:lpstr>
      <vt:lpstr>Open Channel Flow</vt:lpstr>
      <vt:lpstr>Open Channel Flow</vt:lpstr>
      <vt:lpstr>Topics in Open Channel Flow</vt:lpstr>
      <vt:lpstr>Classification of Flows</vt:lpstr>
      <vt:lpstr>Momentum and Energy Equations</vt:lpstr>
      <vt:lpstr>Open Channel Flow: Discharge/Depth Relationship </vt:lpstr>
      <vt:lpstr>Steady-Uniform Flow: Force Balance</vt:lpstr>
      <vt:lpstr>Open Conduits: Dimensional Analysis</vt:lpstr>
      <vt:lpstr>Pressure Coefficient for Open Channel Flow?</vt:lpstr>
      <vt:lpstr>Dimensional Analysis</vt:lpstr>
      <vt:lpstr>Chezy Equation (1768)</vt:lpstr>
      <vt:lpstr>Darcy-Weisbach Equation (1840)</vt:lpstr>
      <vt:lpstr>Manning Equation (1891)</vt:lpstr>
      <vt:lpstr>Values of Manning n</vt:lpstr>
      <vt:lpstr>Trapezoidal Channel</vt:lpstr>
      <vt:lpstr>Flow in Round Conduits</vt:lpstr>
      <vt:lpstr>Velocity Distribution</vt:lpstr>
      <vt:lpstr>Open Channel Flow: Energy Relations</vt:lpstr>
      <vt:lpstr>Energy Relationships</vt:lpstr>
      <vt:lpstr>Specific Energy</vt:lpstr>
      <vt:lpstr>Specific Energy</vt:lpstr>
      <vt:lpstr>Specific Energy: Sluice Gate</vt:lpstr>
      <vt:lpstr>Specific Energy: Raise the Sluice Gate</vt:lpstr>
      <vt:lpstr>Step Up with Subcritical Flow</vt:lpstr>
      <vt:lpstr>Max Step Up</vt:lpstr>
      <vt:lpstr>Step Up with Supercritical flow</vt:lpstr>
      <vt:lpstr>Critical Flow</vt:lpstr>
      <vt:lpstr>Flow in Round Conduits</vt:lpstr>
      <vt:lpstr>PowerPoint Presentation</vt:lpstr>
      <vt:lpstr>Solve Max Flow equation for D</vt:lpstr>
      <vt:lpstr>Critical Flow: Rectangular channel</vt:lpstr>
      <vt:lpstr>Critical Flow Relationships: Rectangular Channels</vt:lpstr>
      <vt:lpstr>Max flow in a short horizontal channel ending in critical depth</vt:lpstr>
      <vt:lpstr>Max flow in a short horizontal channel given constraint on surface elevation change</vt:lpstr>
      <vt:lpstr>Channel geometry given a target H/W ratio</vt:lpstr>
      <vt:lpstr>Critical Depth</vt:lpstr>
      <vt:lpstr>Critical Flow</vt:lpstr>
      <vt:lpstr>Broad-Crested Weir</vt:lpstr>
      <vt:lpstr>Broad-crested Weir: Example</vt:lpstr>
      <vt:lpstr>Hydraulic Jump</vt:lpstr>
      <vt:lpstr>Hydraulic Jump</vt:lpstr>
      <vt:lpstr>Hydraulic Jump: Conjugate Depths</vt:lpstr>
      <vt:lpstr>Hydraulic Jump: Energy Loss and Length</vt:lpstr>
      <vt:lpstr>Specific Momentum (M)</vt:lpstr>
      <vt:lpstr>Hydraulic Jump Location</vt:lpstr>
      <vt:lpstr>Gradually Varied Flow:  Find Change in Depth wrt x</vt:lpstr>
      <vt:lpstr>Gradually Varied Flow: Derivative of KE wrt Depth</vt:lpstr>
      <vt:lpstr>Gradually Varied Flow: Governing equation</vt:lpstr>
      <vt:lpstr>Surface Profiles</vt:lpstr>
      <vt:lpstr>Surface Profiles</vt:lpstr>
      <vt:lpstr>More Surface Profiles</vt:lpstr>
      <vt:lpstr>Direct Step Method</vt:lpstr>
      <vt:lpstr>PowerPoint Presentation</vt:lpstr>
      <vt:lpstr>PowerPoint Presentation</vt:lpstr>
      <vt:lpstr>PowerPoint Presentation</vt:lpstr>
      <vt:lpstr>Direct Step Method Friction Slope</vt:lpstr>
      <vt:lpstr>Direct Step</vt:lpstr>
      <vt:lpstr>Direct Step Method</vt:lpstr>
      <vt:lpstr>Standard Step</vt:lpstr>
      <vt:lpstr>What curves are available? Steep Slope</vt:lpstr>
      <vt:lpstr>Mild Slope</vt:lpstr>
      <vt:lpstr>Water Surface Profiles: Putting It All Together</vt:lpstr>
      <vt:lpstr>Wave Celerity</vt:lpstr>
      <vt:lpstr>Wave Celerity: Momentum Conservation</vt:lpstr>
      <vt:lpstr>Wave Celerity</vt:lpstr>
      <vt:lpstr>Wave Propagation</vt:lpstr>
      <vt:lpstr>Discharge Measurements</vt:lpstr>
      <vt:lpstr>Summary (1)</vt:lpstr>
      <vt:lpstr>Summary (2)</vt:lpstr>
      <vt:lpstr>Broad-crested Weir: Solution</vt:lpstr>
      <vt:lpstr>Summary/Overview</vt:lpstr>
      <vt:lpstr>Energy Equation</vt:lpstr>
      <vt:lpstr>What next?</vt:lpstr>
      <vt:lpstr>Hydraulic Jump!</vt:lpstr>
      <vt:lpstr>Open Channel Reflections</vt:lpstr>
      <vt:lpstr>Water Surface Profiles: Putting It All Together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Channel Flow</dc:title>
  <dc:creator>Monroe Weber-Shirk 2</dc:creator>
  <cp:lastModifiedBy>Monroe Weber-Shirk</cp:lastModifiedBy>
  <cp:revision>255</cp:revision>
  <dcterms:created xsi:type="dcterms:W3CDTF">2005-04-11T01:07:03Z</dcterms:created>
  <dcterms:modified xsi:type="dcterms:W3CDTF">2017-11-16T21:33:59Z</dcterms:modified>
</cp:coreProperties>
</file>